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302" r:id="rId3"/>
    <p:sldId id="303" r:id="rId4"/>
    <p:sldId id="306" r:id="rId5"/>
    <p:sldId id="312" r:id="rId6"/>
    <p:sldId id="286" r:id="rId7"/>
    <p:sldId id="285" r:id="rId8"/>
    <p:sldId id="280" r:id="rId9"/>
    <p:sldId id="281" r:id="rId10"/>
    <p:sldId id="287" r:id="rId11"/>
    <p:sldId id="282" r:id="rId12"/>
    <p:sldId id="309" r:id="rId13"/>
    <p:sldId id="310" r:id="rId14"/>
    <p:sldId id="295" r:id="rId15"/>
    <p:sldId id="283" r:id="rId16"/>
    <p:sldId id="296" r:id="rId17"/>
    <p:sldId id="297" r:id="rId18"/>
    <p:sldId id="298" r:id="rId19"/>
    <p:sldId id="301" r:id="rId20"/>
    <p:sldId id="300" r:id="rId21"/>
    <p:sldId id="299" r:id="rId22"/>
    <p:sldId id="279" r:id="rId23"/>
    <p:sldId id="289" r:id="rId24"/>
    <p:sldId id="291" r:id="rId25"/>
    <p:sldId id="290" r:id="rId26"/>
    <p:sldId id="292" r:id="rId27"/>
    <p:sldId id="284" r:id="rId28"/>
    <p:sldId id="293" r:id="rId29"/>
    <p:sldId id="294" r:id="rId30"/>
    <p:sldId id="259" r:id="rId31"/>
    <p:sldId id="262" r:id="rId32"/>
    <p:sldId id="277" r:id="rId33"/>
    <p:sldId id="288" r:id="rId34"/>
    <p:sldId id="264" r:id="rId35"/>
  </p:sldIdLst>
  <p:sldSz cx="9144000" cy="6858000" type="screen4x3"/>
  <p:notesSz cx="666273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06/relationships/legacyDocTextInfo" Target="legacyDocTextInfo.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C5CE82EE-14AA-461D-9299-1AA6D7F200C6}" type="datetimeFigureOut">
              <a:rPr lang="de-AT" smtClean="0"/>
              <a:pPr/>
              <a:t>13.03.2013</a:t>
            </a:fld>
            <a:endParaRPr lang="de-AT"/>
          </a:p>
        </p:txBody>
      </p:sp>
      <p:sp>
        <p:nvSpPr>
          <p:cNvPr id="4" name="Fußzeilenplatzhalt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5AED222E-26AA-4167-BBF9-A17CC69DF653}" type="slidenum">
              <a:rPr lang="de-AT" smtClean="0"/>
              <a:pPr/>
              <a:t>‹#›</a:t>
            </a:fld>
            <a:endParaRPr lang="de-A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574675" y="304800"/>
            <a:ext cx="8001000" cy="1216025"/>
          </a:xfrm>
        </p:spPr>
        <p:txBody>
          <a:bodyPr/>
          <a:lstStyle/>
          <a:p>
            <a:r>
              <a:rPr lang="de-DE" smtClean="0"/>
              <a:t>Titelmasterformat durch Klicken bearbeiten</a:t>
            </a:r>
            <a:endParaRPr lang="de-AT"/>
          </a:p>
        </p:txBody>
      </p:sp>
      <p:sp>
        <p:nvSpPr>
          <p:cNvPr id="3" name="SmartArt-Platzhalter 2"/>
          <p:cNvSpPr>
            <a:spLocks noGrp="1"/>
          </p:cNvSpPr>
          <p:nvPr>
            <p:ph type="dgm" idx="1"/>
          </p:nvPr>
        </p:nvSpPr>
        <p:spPr>
          <a:xfrm>
            <a:off x="566738" y="1752600"/>
            <a:ext cx="8001000" cy="4267200"/>
          </a:xfrm>
        </p:spPr>
        <p:txBody>
          <a:bodyPr>
            <a:normAutofit/>
          </a:bodyPr>
          <a:lstStyle/>
          <a:p>
            <a:pPr lvl="0"/>
            <a:endParaRPr lang="de-AT" noProof="0" smtClean="0"/>
          </a:p>
        </p:txBody>
      </p:sp>
      <p:sp>
        <p:nvSpPr>
          <p:cNvPr id="4" name="Datumsplatzhalter 13"/>
          <p:cNvSpPr>
            <a:spLocks noGrp="1"/>
          </p:cNvSpPr>
          <p:nvPr>
            <p:ph type="dt" sz="half" idx="10"/>
          </p:nvPr>
        </p:nvSpPr>
        <p:spPr/>
        <p:txBody>
          <a:bodyPr/>
          <a:lstStyle>
            <a:lvl1pPr>
              <a:defRPr/>
            </a:lvl1pPr>
          </a:lstStyle>
          <a:p>
            <a:pPr>
              <a:defRPr/>
            </a:pPr>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166064CF-AB4A-4DE6-B450-566A3F561074}"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EA6E845-C72E-4E6B-8C47-CC5F7D7663B5}" type="datetimeFigureOut">
              <a:rPr lang="de-AT" smtClean="0"/>
              <a:pPr/>
              <a:t>13.03.2013</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34B4B3EC-CDA5-481F-9393-8D76BAC5CF2D}" type="slidenum">
              <a:rPr lang="de-AT" smtClean="0"/>
              <a:pPr/>
              <a:t>‹#›</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6E845-C72E-4E6B-8C47-CC5F7D7663B5}" type="datetimeFigureOut">
              <a:rPr lang="de-AT" smtClean="0"/>
              <a:pPr/>
              <a:t>13.03.2013</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B3EC-CDA5-481F-9393-8D76BAC5CF2D}" type="slidenum">
              <a:rPr lang="de-AT" smtClean="0"/>
              <a:pPr/>
              <a:t>‹#›</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nkoe.a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nkoe.at/index.php?id=16&amp;L=1" TargetMode="External"/><Relationship Id="rId2" Type="http://schemas.openxmlformats.org/officeDocument/2006/relationships/hyperlink" Target="https://www.ankoe.at/fileadmin/dateien/Auftraege_ausschreiben/vpin_benutzerverwaltung.gi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852936"/>
            <a:ext cx="7772400" cy="1470025"/>
          </a:xfrm>
        </p:spPr>
        <p:txBody>
          <a:bodyPr>
            <a:normAutofit/>
          </a:bodyPr>
          <a:lstStyle/>
          <a:p>
            <a:r>
              <a:rPr lang="de-AT" dirty="0" err="1" smtClean="0"/>
              <a:t>Current</a:t>
            </a:r>
            <a:r>
              <a:rPr lang="de-AT" dirty="0" smtClean="0"/>
              <a:t> </a:t>
            </a:r>
            <a:r>
              <a:rPr lang="de-AT" dirty="0" err="1" smtClean="0"/>
              <a:t>Challenges</a:t>
            </a:r>
            <a:r>
              <a:rPr lang="de-AT" dirty="0" smtClean="0"/>
              <a:t> in Public </a:t>
            </a:r>
            <a:r>
              <a:rPr lang="de-AT" dirty="0" err="1" smtClean="0"/>
              <a:t>procurement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3347864" y="1052736"/>
            <a:ext cx="2538984" cy="579120"/>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Electronic </a:t>
            </a:r>
            <a:r>
              <a:rPr lang="de-AT" dirty="0" err="1" smtClean="0"/>
              <a:t>auction</a:t>
            </a:r>
            <a:endParaRPr lang="de-AT" dirty="0"/>
          </a:p>
        </p:txBody>
      </p:sp>
      <p:sp>
        <p:nvSpPr>
          <p:cNvPr id="3" name="Inhaltsplatzhalter 2"/>
          <p:cNvSpPr>
            <a:spLocks noGrp="1"/>
          </p:cNvSpPr>
          <p:nvPr>
            <p:ph idx="1"/>
          </p:nvPr>
        </p:nvSpPr>
        <p:spPr/>
        <p:txBody>
          <a:bodyPr>
            <a:normAutofit lnSpcReduction="10000"/>
          </a:bodyPr>
          <a:lstStyle/>
          <a:p>
            <a:r>
              <a:rPr lang="en-US" dirty="0" smtClean="0"/>
              <a:t>It should be clarified that electronic auctions are typically not suitable for certain public works contracts and certain public service contracts having as their subject-matter intellectual performances, such as the design of works.</a:t>
            </a:r>
          </a:p>
          <a:p>
            <a:r>
              <a:rPr lang="en-US" dirty="0" smtClean="0"/>
              <a:t>When implementing electronic auctions the proper </a:t>
            </a:r>
            <a:r>
              <a:rPr lang="de-AT" dirty="0" err="1" smtClean="0"/>
              <a:t>analysis</a:t>
            </a:r>
            <a:r>
              <a:rPr lang="de-AT" dirty="0" smtClean="0"/>
              <a:t> </a:t>
            </a:r>
            <a:r>
              <a:rPr lang="de-AT" dirty="0" err="1" smtClean="0"/>
              <a:t>and</a:t>
            </a:r>
            <a:r>
              <a:rPr lang="de-AT" dirty="0" smtClean="0"/>
              <a:t> </a:t>
            </a:r>
            <a:r>
              <a:rPr lang="de-AT" dirty="0" err="1" smtClean="0"/>
              <a:t>examination</a:t>
            </a:r>
            <a:r>
              <a:rPr lang="de-AT" dirty="0" smtClean="0"/>
              <a:t> of </a:t>
            </a:r>
            <a:r>
              <a:rPr lang="de-AT" dirty="0" err="1" smtClean="0"/>
              <a:t>suspicious</a:t>
            </a:r>
            <a:r>
              <a:rPr lang="de-AT" dirty="0" smtClean="0"/>
              <a:t> </a:t>
            </a:r>
            <a:r>
              <a:rPr lang="de-AT" dirty="0" err="1" smtClean="0"/>
              <a:t>tenders</a:t>
            </a:r>
            <a:r>
              <a:rPr lang="de-AT" dirty="0" smtClean="0"/>
              <a:t> </a:t>
            </a:r>
            <a:r>
              <a:rPr lang="de-AT" dirty="0" err="1" smtClean="0"/>
              <a:t>has</a:t>
            </a:r>
            <a:r>
              <a:rPr lang="de-AT" dirty="0" smtClean="0"/>
              <a:t> </a:t>
            </a:r>
            <a:r>
              <a:rPr lang="de-AT" dirty="0" err="1" smtClean="0"/>
              <a:t>to</a:t>
            </a:r>
            <a:r>
              <a:rPr lang="de-AT" dirty="0" smtClean="0"/>
              <a:t> </a:t>
            </a:r>
            <a:r>
              <a:rPr lang="de-AT" dirty="0" err="1" smtClean="0"/>
              <a:t>be</a:t>
            </a:r>
            <a:r>
              <a:rPr lang="de-AT" dirty="0" smtClean="0"/>
              <a:t> </a:t>
            </a:r>
            <a:r>
              <a:rPr lang="de-AT" dirty="0" err="1" smtClean="0"/>
              <a:t>considered</a:t>
            </a:r>
            <a:r>
              <a:rPr lang="de-AT" dirty="0" smtClean="0"/>
              <a:t>.</a:t>
            </a:r>
            <a:endParaRPr lang="en-US" dirty="0" smtClean="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Award </a:t>
            </a:r>
            <a:r>
              <a:rPr lang="de-AT" dirty="0" err="1" smtClean="0"/>
              <a:t>criteria</a:t>
            </a:r>
            <a:endParaRPr lang="de-AT" dirty="0"/>
          </a:p>
        </p:txBody>
      </p:sp>
      <p:sp>
        <p:nvSpPr>
          <p:cNvPr id="3" name="Inhaltsplatzhalter 2"/>
          <p:cNvSpPr>
            <a:spLocks noGrp="1"/>
          </p:cNvSpPr>
          <p:nvPr>
            <p:ph idx="1"/>
          </p:nvPr>
        </p:nvSpPr>
        <p:spPr/>
        <p:txBody>
          <a:bodyPr>
            <a:normAutofit/>
          </a:bodyPr>
          <a:lstStyle/>
          <a:p>
            <a:pPr>
              <a:buNone/>
            </a:pPr>
            <a:r>
              <a:rPr lang="en-US" dirty="0" smtClean="0"/>
              <a:t>The contracting authority may adopt as award </a:t>
            </a:r>
          </a:p>
          <a:p>
            <a:pPr>
              <a:buNone/>
            </a:pPr>
            <a:r>
              <a:rPr lang="en-US" dirty="0" smtClean="0"/>
              <a:t>criteria either ‘the most economically </a:t>
            </a:r>
          </a:p>
          <a:p>
            <a:pPr>
              <a:buNone/>
            </a:pPr>
            <a:r>
              <a:rPr lang="en-US" dirty="0" smtClean="0"/>
              <a:t>advantageous tender’ or ‘the lowest cost’, taking </a:t>
            </a:r>
          </a:p>
          <a:p>
            <a:pPr>
              <a:buNone/>
            </a:pPr>
            <a:r>
              <a:rPr lang="en-US" dirty="0" smtClean="0"/>
              <a:t>into account that in the latter case they are free </a:t>
            </a:r>
          </a:p>
          <a:p>
            <a:pPr>
              <a:buNone/>
            </a:pPr>
            <a:r>
              <a:rPr lang="en-US" dirty="0" smtClean="0"/>
              <a:t>to set adequate quality standards by using </a:t>
            </a:r>
          </a:p>
          <a:p>
            <a:pPr>
              <a:buNone/>
            </a:pPr>
            <a:r>
              <a:rPr lang="en-US" dirty="0" smtClean="0"/>
              <a:t>technical specifications or </a:t>
            </a:r>
            <a:r>
              <a:rPr lang="de-AT" dirty="0" err="1" smtClean="0"/>
              <a:t>contract</a:t>
            </a:r>
            <a:r>
              <a:rPr lang="de-AT" dirty="0" smtClean="0"/>
              <a:t> </a:t>
            </a:r>
            <a:r>
              <a:rPr lang="de-AT" dirty="0" err="1" smtClean="0"/>
              <a:t>performance</a:t>
            </a:r>
            <a:r>
              <a:rPr lang="de-AT" dirty="0" smtClean="0"/>
              <a:t> </a:t>
            </a:r>
          </a:p>
          <a:p>
            <a:pPr>
              <a:buNone/>
            </a:pPr>
            <a:r>
              <a:rPr lang="de-AT" dirty="0" err="1" smtClean="0"/>
              <a:t>conditions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de-AT" dirty="0" smtClean="0"/>
              <a:t>Award </a:t>
            </a:r>
            <a:r>
              <a:rPr lang="de-AT" dirty="0" err="1" smtClean="0"/>
              <a:t>criteria</a:t>
            </a:r>
            <a:endParaRPr lang="de-DE" dirty="0" smtClean="0"/>
          </a:p>
        </p:txBody>
      </p:sp>
      <p:sp>
        <p:nvSpPr>
          <p:cNvPr id="98307" name="Foliennummernplatzhalt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3BBE389-5ABA-4AB0-8998-584B59901A37}" type="slidenum">
              <a:rPr lang="de-DE" smtClean="0"/>
              <a:pPr/>
              <a:t>12</a:t>
            </a:fld>
            <a:endParaRPr lang="de-DE" smtClean="0"/>
          </a:p>
        </p:txBody>
      </p:sp>
      <p:sp>
        <p:nvSpPr>
          <p:cNvPr id="99331" name="Rectangle 3"/>
          <p:cNvSpPr>
            <a:spLocks noGrp="1" noChangeArrowheads="1"/>
          </p:cNvSpPr>
          <p:nvPr>
            <p:ph type="subTitle" idx="4294967295"/>
          </p:nvPr>
        </p:nvSpPr>
        <p:spPr>
          <a:xfrm>
            <a:off x="395288" y="1196974"/>
            <a:ext cx="7848600" cy="4896321"/>
          </a:xfrm>
        </p:spPr>
        <p:txBody>
          <a:bodyPr>
            <a:normAutofit fontScale="85000" lnSpcReduction="20000"/>
          </a:bodyPr>
          <a:lstStyle/>
          <a:p>
            <a:endParaRPr lang="de-AT" dirty="0" smtClean="0"/>
          </a:p>
          <a:p>
            <a:r>
              <a:rPr lang="en-US" dirty="0" smtClean="0"/>
              <a:t>the criteria on which the contracting authorities shall base the award of public contracts shall be either: </a:t>
            </a:r>
          </a:p>
          <a:p>
            <a:endParaRPr lang="en-US" dirty="0" smtClean="0"/>
          </a:p>
          <a:p>
            <a:r>
              <a:rPr lang="en-US" dirty="0" smtClean="0"/>
              <a:t>the lowest price only or </a:t>
            </a:r>
          </a:p>
          <a:p>
            <a:endParaRPr lang="en-US" dirty="0" smtClean="0"/>
          </a:p>
          <a:p>
            <a:r>
              <a:rPr lang="en-US" dirty="0" smtClean="0"/>
              <a:t>when the award is made to the tender most economically advantageous from the point of view of the contracting authority, various criteria linked to the subject-matter of the public contract in question</a:t>
            </a:r>
          </a:p>
        </p:txBody>
      </p:sp>
      <p:pic>
        <p:nvPicPr>
          <p:cNvPr id="5"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33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GB" dirty="0" smtClean="0"/>
              <a:t>Examples for award criteria</a:t>
            </a:r>
            <a:endParaRPr lang="de-DE" dirty="0" smtClean="0"/>
          </a:p>
        </p:txBody>
      </p:sp>
      <p:sp>
        <p:nvSpPr>
          <p:cNvPr id="99331" name="Foliennummernplatzhalt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ECF2478-CB8C-4DBA-9B36-B01B59EBF241}" type="slidenum">
              <a:rPr lang="de-DE" smtClean="0"/>
              <a:pPr/>
              <a:t>13</a:t>
            </a:fld>
            <a:endParaRPr lang="de-DE" smtClean="0"/>
          </a:p>
        </p:txBody>
      </p:sp>
      <p:sp>
        <p:nvSpPr>
          <p:cNvPr id="244739" name="Rectangle 3"/>
          <p:cNvSpPr>
            <a:spLocks noGrp="1" noChangeArrowheads="1"/>
          </p:cNvSpPr>
          <p:nvPr>
            <p:ph type="subTitle" idx="4294967295"/>
          </p:nvPr>
        </p:nvSpPr>
        <p:spPr>
          <a:xfrm>
            <a:off x="468313" y="1196974"/>
            <a:ext cx="7848600" cy="4680297"/>
          </a:xfrm>
        </p:spPr>
        <p:txBody>
          <a:bodyPr>
            <a:noAutofit/>
          </a:bodyPr>
          <a:lstStyle/>
          <a:p>
            <a:endParaRPr lang="de-AT" sz="2000" dirty="0" smtClean="0"/>
          </a:p>
          <a:p>
            <a:r>
              <a:rPr lang="en-US" sz="2000" dirty="0" smtClean="0"/>
              <a:t>Price</a:t>
            </a:r>
          </a:p>
          <a:p>
            <a:r>
              <a:rPr lang="en-US" sz="2000" dirty="0" smtClean="0"/>
              <a:t>Quality</a:t>
            </a:r>
          </a:p>
          <a:p>
            <a:r>
              <a:rPr lang="en-US" sz="2000" dirty="0" smtClean="0"/>
              <a:t>technical merit</a:t>
            </a:r>
          </a:p>
          <a:p>
            <a:r>
              <a:rPr lang="en-US" sz="2000" dirty="0" smtClean="0"/>
              <a:t>aesthetic and functional characteristics</a:t>
            </a:r>
          </a:p>
          <a:p>
            <a:r>
              <a:rPr lang="en-US" sz="2000" dirty="0" smtClean="0"/>
              <a:t>environmental characteristics</a:t>
            </a:r>
          </a:p>
          <a:p>
            <a:r>
              <a:rPr lang="en-US" sz="2000" dirty="0" smtClean="0"/>
              <a:t>running costs</a:t>
            </a:r>
          </a:p>
          <a:p>
            <a:r>
              <a:rPr lang="en-US" sz="2000" dirty="0" smtClean="0"/>
              <a:t>cost-effectiveness</a:t>
            </a:r>
          </a:p>
          <a:p>
            <a:r>
              <a:rPr lang="en-US" sz="2000" dirty="0" smtClean="0"/>
              <a:t>after-sales service and technical assistance</a:t>
            </a:r>
          </a:p>
          <a:p>
            <a:r>
              <a:rPr lang="en-US" sz="2000" dirty="0" smtClean="0"/>
              <a:t>delivery date and delivery period or period of completion</a:t>
            </a:r>
            <a:endParaRPr lang="en-US" sz="2000" dirty="0" smtClean="0">
              <a:latin typeface="+mj-lt"/>
            </a:endParaRPr>
          </a:p>
        </p:txBody>
      </p:sp>
      <p:pic>
        <p:nvPicPr>
          <p:cNvPr id="5"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47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4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47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47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47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47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47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473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47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smtClean="0"/>
              <a:t>Standardisation of </a:t>
            </a:r>
            <a:r>
              <a:rPr lang="de-AT" dirty="0" err="1" smtClean="0"/>
              <a:t>the</a:t>
            </a:r>
            <a:r>
              <a:rPr lang="de-AT" dirty="0" smtClean="0"/>
              <a:t> </a:t>
            </a:r>
            <a:r>
              <a:rPr lang="de-AT" dirty="0" err="1" smtClean="0"/>
              <a:t>award</a:t>
            </a:r>
            <a:r>
              <a:rPr lang="de-AT" dirty="0" smtClean="0"/>
              <a:t> </a:t>
            </a:r>
            <a:r>
              <a:rPr lang="de-AT" dirty="0" err="1" smtClean="0"/>
              <a:t>process</a:t>
            </a:r>
            <a:endParaRPr lang="de-AT" dirty="0"/>
          </a:p>
        </p:txBody>
      </p:sp>
      <p:sp>
        <p:nvSpPr>
          <p:cNvPr id="3" name="Inhaltsplatzhalter 2"/>
          <p:cNvSpPr>
            <a:spLocks noGrp="1"/>
          </p:cNvSpPr>
          <p:nvPr>
            <p:ph idx="1"/>
          </p:nvPr>
        </p:nvSpPr>
        <p:spPr/>
        <p:txBody>
          <a:bodyPr/>
          <a:lstStyle/>
          <a:p>
            <a:r>
              <a:rPr lang="en-US" dirty="0" smtClean="0"/>
              <a:t>Austrian Register of </a:t>
            </a:r>
            <a:r>
              <a:rPr lang="en-US" dirty="0" err="1" smtClean="0"/>
              <a:t>Tenderers</a:t>
            </a:r>
            <a:r>
              <a:rPr lang="en-US" dirty="0" smtClean="0"/>
              <a:t> (ANKO) </a:t>
            </a:r>
          </a:p>
        </p:txBody>
      </p:sp>
      <p:pic>
        <p:nvPicPr>
          <p:cNvPr id="4" name="Grafik 3" descr="board-of-directors_01.gif"/>
          <p:cNvPicPr>
            <a:picLocks noChangeAspect="1"/>
          </p:cNvPicPr>
          <p:nvPr/>
        </p:nvPicPr>
        <p:blipFill>
          <a:blip r:embed="rId2" cstate="print"/>
          <a:stretch>
            <a:fillRect/>
          </a:stretch>
        </p:blipFill>
        <p:spPr>
          <a:xfrm>
            <a:off x="1403648" y="2204864"/>
            <a:ext cx="5400600" cy="3903161"/>
          </a:xfrm>
          <a:prstGeom prst="rect">
            <a:avLst/>
          </a:prstGeom>
        </p:spPr>
      </p:pic>
      <p:pic>
        <p:nvPicPr>
          <p:cNvPr id="5" name="Picture 2" descr="C:\Users\tgracic.HUP\Desktop\So-DI-CO\Logo\sodico.jpg"/>
          <p:cNvPicPr>
            <a:picLocks noChangeAspect="1" noChangeArrowheads="1"/>
          </p:cNvPicPr>
          <p:nvPr/>
        </p:nvPicPr>
        <p:blipFill>
          <a:blip r:embed="rId3"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a:t>
            </a:r>
            <a:endParaRPr lang="de-AT" dirty="0"/>
          </a:p>
        </p:txBody>
      </p:sp>
      <p:sp>
        <p:nvSpPr>
          <p:cNvPr id="3" name="Inhaltsplatzhalter 2"/>
          <p:cNvSpPr>
            <a:spLocks noGrp="1"/>
          </p:cNvSpPr>
          <p:nvPr>
            <p:ph idx="1"/>
          </p:nvPr>
        </p:nvSpPr>
        <p:spPr/>
        <p:txBody>
          <a:bodyPr/>
          <a:lstStyle/>
          <a:p>
            <a:r>
              <a:rPr lang="de-AT" dirty="0" smtClean="0"/>
              <a:t>ANKÖ – </a:t>
            </a:r>
            <a:r>
              <a:rPr lang="de-AT" dirty="0" smtClean="0">
                <a:hlinkClick r:id="rId2"/>
              </a:rPr>
              <a:t>www.ankoe.at</a:t>
            </a:r>
            <a:endParaRPr lang="de-AT" dirty="0" smtClean="0"/>
          </a:p>
          <a:p>
            <a:r>
              <a:rPr lang="en-US" dirty="0" smtClean="0"/>
              <a:t>registered non profit </a:t>
            </a:r>
            <a:r>
              <a:rPr lang="en-US" dirty="0" err="1" smtClean="0"/>
              <a:t>organisation</a:t>
            </a:r>
            <a:r>
              <a:rPr lang="en-US" dirty="0" smtClean="0"/>
              <a:t>, consisting of Austrian </a:t>
            </a:r>
            <a:r>
              <a:rPr lang="en-US" dirty="0" err="1" smtClean="0"/>
              <a:t>auhorities</a:t>
            </a:r>
            <a:r>
              <a:rPr lang="en-US" dirty="0" smtClean="0"/>
              <a:t> and statutory representations of interest.</a:t>
            </a:r>
          </a:p>
          <a:p>
            <a:r>
              <a:rPr lang="en-US" dirty="0" smtClean="0"/>
              <a:t>supports public procurement procedures - in </a:t>
            </a:r>
            <a:r>
              <a:rPr lang="en-US" dirty="0" err="1" smtClean="0"/>
              <a:t>favour</a:t>
            </a:r>
            <a:r>
              <a:rPr lang="en-US" dirty="0" smtClean="0"/>
              <a:t> of contracting authorities, </a:t>
            </a:r>
            <a:r>
              <a:rPr lang="en-US" dirty="0" err="1" smtClean="0"/>
              <a:t>tenderers</a:t>
            </a:r>
            <a:r>
              <a:rPr lang="en-US" dirty="0" smtClean="0"/>
              <a:t> and candidates. </a:t>
            </a:r>
            <a:endParaRPr lang="de-AT" dirty="0"/>
          </a:p>
        </p:txBody>
      </p:sp>
      <p:pic>
        <p:nvPicPr>
          <p:cNvPr id="4" name="Picture 2" descr="C:\Users\tgracic.HUP\Desktop\So-DI-CO\Logo\sodico.jpg"/>
          <p:cNvPicPr>
            <a:picLocks noChangeAspect="1" noChangeArrowheads="1"/>
          </p:cNvPicPr>
          <p:nvPr/>
        </p:nvPicPr>
        <p:blipFill>
          <a:blip r:embed="rId3"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a:bodyPr>
          <a:lstStyle/>
          <a:p>
            <a:pPr>
              <a:buNone/>
            </a:pPr>
            <a:r>
              <a:rPr lang="de-AT" sz="3000" dirty="0" smtClean="0"/>
              <a:t>Contracting </a:t>
            </a:r>
            <a:r>
              <a:rPr lang="de-AT" sz="3000" dirty="0" err="1" smtClean="0"/>
              <a:t>authorities</a:t>
            </a:r>
            <a:r>
              <a:rPr lang="de-AT" sz="3000" dirty="0" smtClean="0"/>
              <a:t> </a:t>
            </a:r>
            <a:r>
              <a:rPr lang="de-AT" sz="3000" dirty="0" err="1" smtClean="0"/>
              <a:t>can</a:t>
            </a:r>
            <a:r>
              <a:rPr lang="de-AT" sz="3000" dirty="0" smtClean="0"/>
              <a:t>:</a:t>
            </a:r>
          </a:p>
          <a:p>
            <a:r>
              <a:rPr lang="de-AT" sz="3000" dirty="0" err="1" smtClean="0"/>
              <a:t>Assess</a:t>
            </a:r>
            <a:r>
              <a:rPr lang="de-AT" sz="3000" dirty="0" smtClean="0"/>
              <a:t> </a:t>
            </a:r>
            <a:r>
              <a:rPr lang="de-AT" sz="3000" dirty="0" err="1" smtClean="0"/>
              <a:t>the</a:t>
            </a:r>
            <a:r>
              <a:rPr lang="de-AT" sz="3000" dirty="0" smtClean="0"/>
              <a:t> </a:t>
            </a:r>
            <a:r>
              <a:rPr lang="de-AT" sz="3000" dirty="0" err="1" smtClean="0"/>
              <a:t>eligibilitiy</a:t>
            </a:r>
            <a:r>
              <a:rPr lang="de-AT" sz="3000" dirty="0" smtClean="0"/>
              <a:t> of </a:t>
            </a:r>
            <a:r>
              <a:rPr lang="de-AT" sz="3000" dirty="0" err="1" smtClean="0"/>
              <a:t>tenderers</a:t>
            </a:r>
            <a:endParaRPr lang="de-AT" sz="3000" dirty="0" smtClean="0"/>
          </a:p>
          <a:p>
            <a:r>
              <a:rPr lang="de-AT" sz="3000" dirty="0" err="1" smtClean="0"/>
              <a:t>Issue</a:t>
            </a:r>
            <a:r>
              <a:rPr lang="de-AT" sz="3000" dirty="0" smtClean="0"/>
              <a:t> </a:t>
            </a:r>
            <a:r>
              <a:rPr lang="de-AT" sz="3000" dirty="0" err="1" smtClean="0"/>
              <a:t>public</a:t>
            </a:r>
            <a:r>
              <a:rPr lang="de-AT" sz="3000" dirty="0" smtClean="0"/>
              <a:t> </a:t>
            </a:r>
            <a:r>
              <a:rPr lang="de-AT" sz="3000" dirty="0" err="1" smtClean="0"/>
              <a:t>invitations</a:t>
            </a:r>
            <a:endParaRPr lang="de-AT" sz="3000" dirty="0" smtClean="0"/>
          </a:p>
          <a:p>
            <a:r>
              <a:rPr lang="de-AT" sz="3000" dirty="0" smtClean="0"/>
              <a:t>Open </a:t>
            </a:r>
            <a:r>
              <a:rPr lang="de-AT" sz="3000" dirty="0" err="1" smtClean="0"/>
              <a:t>tenders</a:t>
            </a:r>
            <a:r>
              <a:rPr lang="de-AT" sz="3000" dirty="0" smtClean="0"/>
              <a:t> online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fontScale="70000" lnSpcReduction="20000"/>
          </a:bodyPr>
          <a:lstStyle/>
          <a:p>
            <a:pPr>
              <a:buNone/>
            </a:pPr>
            <a:r>
              <a:rPr lang="en-US" sz="3900" dirty="0" smtClean="0"/>
              <a:t>Award notification</a:t>
            </a:r>
          </a:p>
          <a:p>
            <a:r>
              <a:rPr lang="en-US" sz="3800" dirty="0" smtClean="0"/>
              <a:t>ANKO provides the evidences of suitability required by the Austrian Federal Public Procurement Law 2006 for </a:t>
            </a:r>
            <a:r>
              <a:rPr lang="en-US" sz="3900" dirty="0" smtClean="0"/>
              <a:t>listed economic operators.</a:t>
            </a:r>
          </a:p>
          <a:p>
            <a:r>
              <a:rPr lang="en-US" sz="3900" dirty="0" smtClean="0"/>
              <a:t>Your key benefits:</a:t>
            </a:r>
          </a:p>
          <a:p>
            <a:r>
              <a:rPr lang="en-US" sz="3900" dirty="0" smtClean="0"/>
              <a:t>Your data is automatically updated on a regular basis.</a:t>
            </a:r>
          </a:p>
          <a:p>
            <a:r>
              <a:rPr lang="en-US" sz="3900" dirty="0" smtClean="0"/>
              <a:t>Any assessment of suitability is recorded. Legally, you will be on the safe side.</a:t>
            </a:r>
          </a:p>
          <a:p>
            <a:r>
              <a:rPr lang="en-US" sz="3900" dirty="0" smtClean="0"/>
              <a:t>our list of entrepreneurs contains about 8.000 company profiles.</a:t>
            </a:r>
          </a:p>
          <a:p>
            <a:pPr>
              <a:buNone/>
            </a:pPr>
            <a:r>
              <a:rPr lang="en-US" sz="3900" dirty="0" smtClean="0"/>
              <a:t>Public authorities access the data 60.000 times per year.</a:t>
            </a:r>
          </a:p>
          <a:p>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contracting</a:t>
            </a:r>
            <a:r>
              <a:rPr lang="de-AT" dirty="0" smtClean="0"/>
              <a:t> </a:t>
            </a:r>
            <a:r>
              <a:rPr lang="de-AT" dirty="0" err="1" smtClean="0"/>
              <a:t>authorities</a:t>
            </a:r>
            <a:endParaRPr lang="de-AT" dirty="0"/>
          </a:p>
        </p:txBody>
      </p:sp>
      <p:sp>
        <p:nvSpPr>
          <p:cNvPr id="3" name="Inhaltsplatzhalter 2"/>
          <p:cNvSpPr>
            <a:spLocks noGrp="1"/>
          </p:cNvSpPr>
          <p:nvPr>
            <p:ph idx="1"/>
          </p:nvPr>
        </p:nvSpPr>
        <p:spPr/>
        <p:txBody>
          <a:bodyPr>
            <a:normAutofit fontScale="62500" lnSpcReduction="20000"/>
          </a:bodyPr>
          <a:lstStyle/>
          <a:p>
            <a:r>
              <a:rPr lang="en-US" dirty="0" smtClean="0"/>
              <a:t>Our tender announcement tool (in German: </a:t>
            </a:r>
            <a:r>
              <a:rPr lang="en-US" dirty="0" err="1" smtClean="0"/>
              <a:t>Eingabeportal.at</a:t>
            </a:r>
            <a:r>
              <a:rPr lang="en-US" dirty="0" smtClean="0"/>
              <a:t>) is a web application to enter public invitations to tender. We provide all standard forms for notices concerning contracts with an estimated value below thresholds. </a:t>
            </a:r>
          </a:p>
          <a:p>
            <a:r>
              <a:rPr lang="en-US" b="1" dirty="0" smtClean="0"/>
              <a:t>Your benefits are:</a:t>
            </a:r>
          </a:p>
          <a:p>
            <a:r>
              <a:rPr lang="en-US" dirty="0" smtClean="0"/>
              <a:t>forms with only two </a:t>
            </a:r>
            <a:r>
              <a:rPr lang="en-US" dirty="0" err="1" smtClean="0"/>
              <a:t>sreen</a:t>
            </a:r>
            <a:r>
              <a:rPr lang="en-US" dirty="0" smtClean="0"/>
              <a:t> pages for contracts below sub-thresholds, </a:t>
            </a:r>
          </a:p>
          <a:p>
            <a:r>
              <a:rPr lang="en-US" dirty="0" smtClean="0"/>
              <a:t>user-specific form templates with online help displayed, </a:t>
            </a:r>
          </a:p>
          <a:p>
            <a:r>
              <a:rPr lang="en-US" dirty="0" smtClean="0"/>
              <a:t>the intelligent mandatory field management and plausibility checks, </a:t>
            </a:r>
          </a:p>
          <a:p>
            <a:r>
              <a:rPr lang="en-US" dirty="0" smtClean="0"/>
              <a:t>mailing to defined publication media (e.g. your homepage, Official Journals in their online and print editions, and Tenders Electronic Daily, the online version of the "Supplement to the Official Journal of the European Union),</a:t>
            </a:r>
          </a:p>
          <a:p>
            <a:r>
              <a:rPr lang="en-US" dirty="0" smtClean="0"/>
              <a:t>flexible </a:t>
            </a:r>
            <a:r>
              <a:rPr lang="en-US" dirty="0" smtClean="0">
                <a:hlinkClick r:id="rId2" action="ppaction://hlinkfile" tooltip="Benutzerverwaltung"/>
              </a:rPr>
              <a:t>user administration</a:t>
            </a:r>
            <a:r>
              <a:rPr lang="en-US" dirty="0" smtClean="0"/>
              <a:t> by the contracting authority, and</a:t>
            </a:r>
          </a:p>
          <a:p>
            <a:r>
              <a:rPr lang="en-US" dirty="0" smtClean="0"/>
              <a:t>free access to our </a:t>
            </a:r>
            <a:r>
              <a:rPr lang="en-US" dirty="0" smtClean="0">
                <a:hlinkClick r:id="rId3" action="ppaction://hlinkfile"/>
              </a:rPr>
              <a:t>test system</a:t>
            </a:r>
            <a:r>
              <a:rPr lang="en-US" dirty="0" smtClean="0"/>
              <a:t> - log in </a:t>
            </a:r>
            <a:r>
              <a:rPr lang="en-US" dirty="0" smtClean="0">
                <a:hlinkClick r:id="rId3" action="ppaction://hlinkfile"/>
              </a:rPr>
              <a:t>here</a:t>
            </a:r>
            <a:r>
              <a:rPr lang="en-US" dirty="0" smtClean="0"/>
              <a:t>.</a:t>
            </a:r>
          </a:p>
          <a:p>
            <a:endParaRPr lang="de-AT" dirty="0"/>
          </a:p>
        </p:txBody>
      </p:sp>
      <p:pic>
        <p:nvPicPr>
          <p:cNvPr id="4" name="Picture 2" descr="C:\Users\tgracic.HUP\Desktop\So-DI-CO\Logo\sodico.jpg"/>
          <p:cNvPicPr>
            <a:picLocks noChangeAspect="1" noChangeArrowheads="1"/>
          </p:cNvPicPr>
          <p:nvPr/>
        </p:nvPicPr>
        <p:blipFill>
          <a:blip r:embed="rId4"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a:bodyPr>
          <a:lstStyle/>
          <a:p>
            <a:pPr>
              <a:buNone/>
            </a:pPr>
            <a:r>
              <a:rPr lang="de-AT" sz="3000" dirty="0" err="1" smtClean="0"/>
              <a:t>Tenderers</a:t>
            </a:r>
            <a:r>
              <a:rPr lang="de-AT" sz="3000" dirty="0" smtClean="0"/>
              <a:t> </a:t>
            </a:r>
            <a:r>
              <a:rPr lang="de-AT" sz="3000" dirty="0" err="1" smtClean="0"/>
              <a:t>can</a:t>
            </a:r>
            <a:r>
              <a:rPr lang="de-AT" sz="3000" dirty="0" smtClean="0"/>
              <a:t>:</a:t>
            </a:r>
          </a:p>
          <a:p>
            <a:r>
              <a:rPr lang="de-AT" sz="3000" dirty="0" err="1" smtClean="0"/>
              <a:t>Proof</a:t>
            </a:r>
            <a:r>
              <a:rPr lang="de-AT" sz="3000" dirty="0" smtClean="0"/>
              <a:t> </a:t>
            </a:r>
            <a:r>
              <a:rPr lang="de-AT" sz="3000" dirty="0" err="1" smtClean="0"/>
              <a:t>their</a:t>
            </a:r>
            <a:r>
              <a:rPr lang="de-AT" sz="3000" dirty="0" smtClean="0"/>
              <a:t> </a:t>
            </a:r>
            <a:r>
              <a:rPr lang="de-AT" sz="3000" dirty="0" err="1" smtClean="0"/>
              <a:t>eligibilitiy</a:t>
            </a:r>
            <a:endParaRPr lang="de-AT" sz="3000" dirty="0" smtClean="0"/>
          </a:p>
          <a:p>
            <a:r>
              <a:rPr lang="de-AT" sz="3000" dirty="0" smtClean="0"/>
              <a:t>Find </a:t>
            </a:r>
            <a:r>
              <a:rPr lang="de-AT" sz="3000" dirty="0" err="1" smtClean="0"/>
              <a:t>public</a:t>
            </a:r>
            <a:r>
              <a:rPr lang="de-AT" sz="3000" dirty="0" smtClean="0"/>
              <a:t> </a:t>
            </a:r>
            <a:r>
              <a:rPr lang="de-AT" sz="3000" dirty="0" err="1" smtClean="0"/>
              <a:t>contracts</a:t>
            </a:r>
            <a:endParaRPr lang="de-AT" sz="3000" dirty="0" smtClean="0"/>
          </a:p>
          <a:p>
            <a:r>
              <a:rPr lang="de-AT" sz="3000" dirty="0" err="1" smtClean="0"/>
              <a:t>Submit</a:t>
            </a:r>
            <a:r>
              <a:rPr lang="de-AT" sz="3000" dirty="0" smtClean="0"/>
              <a:t> </a:t>
            </a:r>
            <a:r>
              <a:rPr lang="de-AT" sz="3000" dirty="0" err="1" smtClean="0"/>
              <a:t>tenders</a:t>
            </a:r>
            <a:r>
              <a:rPr lang="de-AT" sz="3000" dirty="0" smtClean="0"/>
              <a:t> online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eaLnBrk="1" hangingPunct="1"/>
            <a:r>
              <a:rPr lang="de-DE" sz="4000" dirty="0" err="1" smtClean="0"/>
              <a:t>Reasons</a:t>
            </a:r>
            <a:r>
              <a:rPr lang="de-DE" sz="4000" dirty="0" smtClean="0"/>
              <a:t> </a:t>
            </a:r>
            <a:r>
              <a:rPr lang="de-DE" sz="4000" dirty="0" err="1" smtClean="0"/>
              <a:t>for</a:t>
            </a:r>
            <a:r>
              <a:rPr lang="de-DE" sz="4000" dirty="0" smtClean="0"/>
              <a:t> </a:t>
            </a:r>
            <a:r>
              <a:rPr lang="de-DE" sz="4000" dirty="0" err="1" smtClean="0"/>
              <a:t>procurement</a:t>
            </a:r>
            <a:r>
              <a:rPr lang="de-DE" sz="4000" dirty="0" smtClean="0"/>
              <a:t> </a:t>
            </a:r>
            <a:r>
              <a:rPr lang="de-DE" sz="4000" dirty="0" err="1" smtClean="0"/>
              <a:t>law</a:t>
            </a:r>
            <a:endParaRPr lang="de-DE" sz="4000" dirty="0" smtClean="0"/>
          </a:p>
        </p:txBody>
      </p:sp>
      <p:sp>
        <p:nvSpPr>
          <p:cNvPr id="13315" name="Foliennummernplatzhalt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D798DA3-DA5A-4529-B4A0-924486D4C962}" type="slidenum">
              <a:rPr lang="de-DE" smtClean="0"/>
              <a:pPr/>
              <a:t>2</a:t>
            </a:fld>
            <a:endParaRPr lang="de-DE" smtClean="0"/>
          </a:p>
        </p:txBody>
      </p:sp>
      <p:sp>
        <p:nvSpPr>
          <p:cNvPr id="139267" name="Rectangle 3"/>
          <p:cNvSpPr>
            <a:spLocks noGrp="1" noChangeArrowheads="1"/>
          </p:cNvSpPr>
          <p:nvPr>
            <p:ph sz="quarter" idx="1"/>
          </p:nvPr>
        </p:nvSpPr>
        <p:spPr>
          <a:xfrm>
            <a:off x="457200" y="1219200"/>
            <a:ext cx="8229600" cy="4937125"/>
          </a:xfrm>
        </p:spPr>
        <p:txBody>
          <a:bodyPr>
            <a:normAutofit/>
          </a:bodyPr>
          <a:lstStyle/>
          <a:p>
            <a:pPr marL="274320" indent="-274320" eaLnBrk="1" fontAlgn="auto" hangingPunct="1">
              <a:spcAft>
                <a:spcPts val="0"/>
              </a:spcAft>
              <a:buFont typeface="Wingdings 3"/>
              <a:buChar char=""/>
              <a:defRPr/>
            </a:pPr>
            <a:endParaRPr lang="de-DE" sz="2700" dirty="0" smtClean="0">
              <a:latin typeface="Arial" charset="0"/>
            </a:endParaRPr>
          </a:p>
          <a:p>
            <a:pPr marL="274320" indent="-274320" eaLnBrk="1" fontAlgn="auto" hangingPunct="1">
              <a:spcAft>
                <a:spcPts val="0"/>
              </a:spcAft>
              <a:defRPr/>
            </a:pPr>
            <a:r>
              <a:rPr lang="de-DE" sz="2200" dirty="0" err="1" smtClean="0"/>
              <a:t>Difference</a:t>
            </a:r>
            <a:r>
              <a:rPr lang="de-DE" sz="2200" dirty="0" smtClean="0"/>
              <a:t> </a:t>
            </a:r>
            <a:r>
              <a:rPr lang="de-DE" sz="2200" dirty="0" err="1" smtClean="0"/>
              <a:t>between</a:t>
            </a:r>
            <a:r>
              <a:rPr lang="de-DE" sz="2200" dirty="0" smtClean="0"/>
              <a:t> private </a:t>
            </a:r>
            <a:r>
              <a:rPr lang="de-DE" sz="2200" dirty="0" err="1" smtClean="0"/>
              <a:t>and</a:t>
            </a:r>
            <a:r>
              <a:rPr lang="de-DE" sz="2200" dirty="0" smtClean="0"/>
              <a:t> </a:t>
            </a:r>
            <a:r>
              <a:rPr lang="de-DE" sz="2200" dirty="0" err="1" smtClean="0"/>
              <a:t>public</a:t>
            </a:r>
            <a:r>
              <a:rPr lang="de-DE" sz="2200" dirty="0" smtClean="0"/>
              <a:t> </a:t>
            </a:r>
            <a:r>
              <a:rPr lang="de-DE" sz="2200" dirty="0" err="1" smtClean="0"/>
              <a:t>clients</a:t>
            </a:r>
            <a:endParaRPr lang="de-DE" sz="2200" dirty="0" smtClean="0"/>
          </a:p>
          <a:p>
            <a:pPr marL="274320" indent="-274320" eaLnBrk="1" fontAlgn="auto" hangingPunct="1">
              <a:spcAft>
                <a:spcPts val="0"/>
              </a:spcAft>
              <a:buFont typeface="Wingdings" pitchFamily="2" charset="2"/>
              <a:buChar char="§"/>
              <a:defRPr/>
            </a:pPr>
            <a:endParaRPr lang="de-AT" sz="2200" dirty="0" smtClean="0"/>
          </a:p>
          <a:p>
            <a:pPr marL="274320" indent="-274320" eaLnBrk="1" fontAlgn="auto" hangingPunct="1">
              <a:spcAft>
                <a:spcPts val="0"/>
              </a:spcAft>
              <a:defRPr/>
            </a:pPr>
            <a:r>
              <a:rPr lang="de-AT" sz="2200" dirty="0" smtClean="0"/>
              <a:t>Public </a:t>
            </a:r>
            <a:r>
              <a:rPr lang="de-AT" sz="2200" dirty="0" err="1" smtClean="0"/>
              <a:t>authority</a:t>
            </a:r>
            <a:r>
              <a:rPr lang="de-AT" sz="2200" dirty="0" smtClean="0"/>
              <a:t> </a:t>
            </a:r>
            <a:r>
              <a:rPr lang="de-AT" sz="2200" dirty="0" err="1" smtClean="0"/>
              <a:t>should</a:t>
            </a:r>
            <a:r>
              <a:rPr lang="de-AT" sz="2200" dirty="0" smtClean="0"/>
              <a:t> </a:t>
            </a:r>
            <a:r>
              <a:rPr lang="de-AT" sz="2200" dirty="0" err="1" smtClean="0"/>
              <a:t>consider</a:t>
            </a:r>
            <a:r>
              <a:rPr lang="de-AT" sz="2200" dirty="0" smtClean="0"/>
              <a:t> </a:t>
            </a:r>
            <a:r>
              <a:rPr lang="de-AT" sz="2200" dirty="0" err="1" smtClean="0"/>
              <a:t>economic</a:t>
            </a:r>
            <a:r>
              <a:rPr lang="de-AT" sz="2200" dirty="0" smtClean="0"/>
              <a:t> </a:t>
            </a:r>
            <a:r>
              <a:rPr lang="de-AT" sz="2200" dirty="0" err="1" smtClean="0"/>
              <a:t>reasons</a:t>
            </a:r>
            <a:r>
              <a:rPr lang="de-AT" sz="2200" dirty="0" smtClean="0"/>
              <a:t> </a:t>
            </a:r>
            <a:r>
              <a:rPr lang="de-AT" sz="2200" dirty="0" err="1" smtClean="0"/>
              <a:t>for</a:t>
            </a:r>
            <a:r>
              <a:rPr lang="de-AT" sz="2200" dirty="0" smtClean="0"/>
              <a:t> </a:t>
            </a:r>
            <a:r>
              <a:rPr lang="de-AT" sz="2200" dirty="0" err="1" smtClean="0"/>
              <a:t>procurment</a:t>
            </a:r>
            <a:endParaRPr lang="de-AT" sz="2200" dirty="0" smtClean="0"/>
          </a:p>
          <a:p>
            <a:pPr marL="274320" indent="-274320" eaLnBrk="1" fontAlgn="auto" hangingPunct="1">
              <a:spcAft>
                <a:spcPts val="0"/>
              </a:spcAft>
              <a:buFont typeface="Wingdings" pitchFamily="2" charset="2"/>
              <a:buChar char="§"/>
              <a:defRPr/>
            </a:pPr>
            <a:endParaRPr lang="de-AT" sz="2200" dirty="0" smtClean="0"/>
          </a:p>
          <a:p>
            <a:r>
              <a:rPr lang="de-AT" sz="2200" dirty="0" smtClean="0"/>
              <a:t>Public </a:t>
            </a:r>
            <a:r>
              <a:rPr lang="de-AT" sz="2200" dirty="0" err="1" smtClean="0"/>
              <a:t>authorities</a:t>
            </a:r>
            <a:r>
              <a:rPr lang="de-AT" sz="2200" dirty="0" smtClean="0"/>
              <a:t> </a:t>
            </a:r>
            <a:r>
              <a:rPr lang="de-AT" sz="2200" dirty="0" err="1" smtClean="0"/>
              <a:t>and</a:t>
            </a:r>
            <a:r>
              <a:rPr lang="de-AT" sz="2200" dirty="0" smtClean="0"/>
              <a:t> </a:t>
            </a:r>
            <a:r>
              <a:rPr lang="en-US" sz="2200" dirty="0" smtClean="0"/>
              <a:t>entities operating in the water, energy, transport and postal services sectors </a:t>
            </a:r>
            <a:endParaRPr lang="de-DE" sz="2200" dirty="0" err="1" smtClean="0"/>
          </a:p>
        </p:txBody>
      </p:sp>
      <p:pic>
        <p:nvPicPr>
          <p:cNvPr id="5"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fontScale="77500" lnSpcReduction="20000"/>
          </a:bodyPr>
          <a:lstStyle/>
          <a:p>
            <a:pPr>
              <a:buNone/>
            </a:pPr>
            <a:r>
              <a:rPr lang="en-US" sz="3500" dirty="0" smtClean="0"/>
              <a:t>Evidences of </a:t>
            </a:r>
            <a:r>
              <a:rPr lang="en-US" sz="3500" dirty="0" err="1" smtClean="0"/>
              <a:t>Suitabilty</a:t>
            </a:r>
            <a:endParaRPr lang="en-US" sz="3500" dirty="0" smtClean="0"/>
          </a:p>
          <a:p>
            <a:r>
              <a:rPr lang="en-US" sz="3500" dirty="0" smtClean="0"/>
              <a:t>If you participate in procurement procedures, you will have to provide the same evidences repeatedly in order to proof your suitability to the contracting authority. By using our tool, the list of entrepreneurs and their eligibility, you can proof your suitability online. You will save both time and money.</a:t>
            </a:r>
          </a:p>
          <a:p>
            <a:pPr>
              <a:buNone/>
            </a:pPr>
            <a:r>
              <a:rPr lang="en-US" sz="3500" dirty="0" smtClean="0"/>
              <a:t>Your key benefits:</a:t>
            </a:r>
          </a:p>
          <a:p>
            <a:r>
              <a:rPr lang="en-US" sz="3500" dirty="0" smtClean="0"/>
              <a:t>Your data is automatically updated on a regular basis.</a:t>
            </a:r>
          </a:p>
          <a:p>
            <a:r>
              <a:rPr lang="en-US" sz="3500" dirty="0" smtClean="0"/>
              <a:t>Any assessment of suitability is recorded. Legally, you will be on the safe side.</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dirty="0" smtClean="0"/>
              <a:t>ANKÖ – </a:t>
            </a:r>
            <a:r>
              <a:rPr lang="de-AT" dirty="0" err="1" smtClean="0"/>
              <a:t>for</a:t>
            </a:r>
            <a:r>
              <a:rPr lang="de-AT" dirty="0" smtClean="0"/>
              <a:t> </a:t>
            </a:r>
            <a:r>
              <a:rPr lang="de-AT" dirty="0" err="1" smtClean="0"/>
              <a:t>Tenderers</a:t>
            </a:r>
            <a:endParaRPr lang="de-AT" dirty="0"/>
          </a:p>
        </p:txBody>
      </p:sp>
      <p:sp>
        <p:nvSpPr>
          <p:cNvPr id="3" name="Inhaltsplatzhalter 2"/>
          <p:cNvSpPr>
            <a:spLocks noGrp="1"/>
          </p:cNvSpPr>
          <p:nvPr>
            <p:ph idx="1"/>
          </p:nvPr>
        </p:nvSpPr>
        <p:spPr/>
        <p:txBody>
          <a:bodyPr>
            <a:normAutofit fontScale="25000" lnSpcReduction="20000"/>
          </a:bodyPr>
          <a:lstStyle/>
          <a:p>
            <a:pPr>
              <a:buNone/>
            </a:pPr>
            <a:r>
              <a:rPr lang="en-US" sz="7200" dirty="0" smtClean="0"/>
              <a:t>Contract Notices</a:t>
            </a:r>
          </a:p>
          <a:p>
            <a:r>
              <a:rPr lang="en-US" sz="7200" dirty="0" smtClean="0"/>
              <a:t>The tender platform, Austria's first </a:t>
            </a:r>
            <a:r>
              <a:rPr lang="en-US" sz="7200" dirty="0" err="1" smtClean="0"/>
              <a:t>intersectoral</a:t>
            </a:r>
            <a:r>
              <a:rPr lang="en-US" sz="7200" dirty="0" smtClean="0"/>
              <a:t> database. It contains more than 1000 new contract notices each day. It offers online access to national and international tenders and contract notices for all subscribed contractors, suppliers and service providers. </a:t>
            </a:r>
          </a:p>
          <a:p>
            <a:pPr>
              <a:buNone/>
            </a:pPr>
            <a:r>
              <a:rPr lang="en-US" sz="7200" dirty="0" smtClean="0"/>
              <a:t>Your key benefits:</a:t>
            </a:r>
          </a:p>
          <a:p>
            <a:r>
              <a:rPr lang="en-US" sz="7200" dirty="0" smtClean="0"/>
              <a:t>Savings of time by using the online search-engine providing up to 100 search profiles</a:t>
            </a:r>
          </a:p>
          <a:p>
            <a:r>
              <a:rPr lang="en-US" sz="7200" dirty="0" smtClean="0"/>
              <a:t>The chance of acting immediately supported by our automated and free email alert services</a:t>
            </a:r>
          </a:p>
          <a:p>
            <a:r>
              <a:rPr lang="en-US" sz="7200" dirty="0" smtClean="0"/>
              <a:t>Competitive advantages in public procurement procedures using the tender announcement tool covering of all Austrian Official Journals containing notices of the Federal Government, the Federal States, local municipalities online, and related entities online</a:t>
            </a:r>
          </a:p>
          <a:p>
            <a:r>
              <a:rPr lang="en-US" sz="7200" dirty="0" smtClean="0"/>
              <a:t>Development of new markets due to selected public tenders from eleven Eastern European Countries </a:t>
            </a:r>
          </a:p>
          <a:p>
            <a:r>
              <a:rPr lang="en-US" sz="7200" dirty="0" smtClean="0"/>
              <a:t>Download of contract documents</a:t>
            </a:r>
          </a:p>
          <a:p>
            <a:r>
              <a:rPr lang="en-US" sz="7200" dirty="0" smtClean="0"/>
              <a:t>Contract award notices and announcements of competition results</a:t>
            </a:r>
          </a:p>
          <a:p>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a:t>
            </a:r>
            <a:endParaRPr lang="de-AT" dirty="0"/>
          </a:p>
        </p:txBody>
      </p:sp>
      <p:sp>
        <p:nvSpPr>
          <p:cNvPr id="3" name="Inhaltsplatzhalter 2"/>
          <p:cNvSpPr>
            <a:spLocks noGrp="1"/>
          </p:cNvSpPr>
          <p:nvPr>
            <p:ph idx="1"/>
          </p:nvPr>
        </p:nvSpPr>
        <p:spPr/>
        <p:txBody>
          <a:bodyPr>
            <a:normAutofit fontScale="92500" lnSpcReduction="20000"/>
          </a:bodyPr>
          <a:lstStyle/>
          <a:p>
            <a:pPr>
              <a:buNone/>
            </a:pPr>
            <a:r>
              <a:rPr lang="en-US" dirty="0" smtClean="0"/>
              <a:t>EU draft directive: In the procurement </a:t>
            </a:r>
          </a:p>
          <a:p>
            <a:pPr>
              <a:buNone/>
            </a:pPr>
            <a:r>
              <a:rPr lang="en-US" dirty="0" smtClean="0"/>
              <a:t>documents, the contracting authority may ask or </a:t>
            </a:r>
          </a:p>
          <a:p>
            <a:pPr>
              <a:buNone/>
            </a:pPr>
            <a:r>
              <a:rPr lang="en-US" dirty="0" smtClean="0"/>
              <a:t>may be required by a Member State to ask the </a:t>
            </a:r>
          </a:p>
          <a:p>
            <a:pPr>
              <a:buNone/>
            </a:pPr>
            <a:r>
              <a:rPr lang="en-US" dirty="0" err="1" smtClean="0"/>
              <a:t>tenderer</a:t>
            </a:r>
            <a:r>
              <a:rPr lang="en-US" dirty="0" smtClean="0"/>
              <a:t> to indicate in its tender any share of </a:t>
            </a:r>
          </a:p>
          <a:p>
            <a:pPr>
              <a:buNone/>
            </a:pPr>
            <a:r>
              <a:rPr lang="en-US" dirty="0" smtClean="0"/>
              <a:t>the contract it may intend to subcontract to </a:t>
            </a:r>
          </a:p>
          <a:p>
            <a:pPr>
              <a:buNone/>
            </a:pPr>
            <a:r>
              <a:rPr lang="en-US" dirty="0" smtClean="0"/>
              <a:t>third parties and any proposed subcontractors. </a:t>
            </a:r>
          </a:p>
          <a:p>
            <a:pPr>
              <a:buNone/>
            </a:pPr>
            <a:r>
              <a:rPr lang="en-US" dirty="0" smtClean="0"/>
              <a:t>Such an indication shall be without prejudice to the </a:t>
            </a:r>
          </a:p>
          <a:p>
            <a:pPr>
              <a:buNone/>
            </a:pPr>
            <a:r>
              <a:rPr lang="en-US" dirty="0" smtClean="0"/>
              <a:t>question of the principal economic operator’s </a:t>
            </a:r>
          </a:p>
          <a:p>
            <a:pPr>
              <a:buNone/>
            </a:pPr>
            <a:r>
              <a:rPr lang="en-US" dirty="0" smtClean="0"/>
              <a:t>liability.</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It</a:t>
            </a:r>
            <a:r>
              <a:rPr lang="de-AT" dirty="0" smtClean="0"/>
              <a:t> </a:t>
            </a:r>
            <a:r>
              <a:rPr lang="de-AT" dirty="0" err="1" smtClean="0"/>
              <a:t>is</a:t>
            </a:r>
            <a:r>
              <a:rPr lang="de-AT" dirty="0" smtClean="0"/>
              <a:t> not </a:t>
            </a:r>
            <a:r>
              <a:rPr lang="de-AT" dirty="0" err="1" smtClean="0"/>
              <a:t>allowed</a:t>
            </a:r>
            <a:r>
              <a:rPr lang="de-AT" dirty="0" smtClean="0"/>
              <a:t> </a:t>
            </a:r>
            <a:r>
              <a:rPr lang="de-AT" dirty="0" err="1" smtClean="0"/>
              <a:t>to</a:t>
            </a:r>
            <a:r>
              <a:rPr lang="de-AT" dirty="0" smtClean="0"/>
              <a:t> </a:t>
            </a:r>
            <a:r>
              <a:rPr lang="de-AT" dirty="0" err="1" smtClean="0"/>
              <a:t>give</a:t>
            </a:r>
            <a:r>
              <a:rPr lang="de-AT" dirty="0" smtClean="0"/>
              <a:t> </a:t>
            </a:r>
            <a:r>
              <a:rPr lang="de-AT" dirty="0" err="1" smtClean="0"/>
              <a:t>the</a:t>
            </a:r>
            <a:r>
              <a:rPr lang="de-AT" dirty="0" smtClean="0"/>
              <a:t> </a:t>
            </a:r>
            <a:r>
              <a:rPr lang="de-AT" dirty="0" err="1" smtClean="0"/>
              <a:t>whole</a:t>
            </a:r>
            <a:r>
              <a:rPr lang="de-AT" dirty="0" smtClean="0"/>
              <a:t> </a:t>
            </a:r>
            <a:r>
              <a:rPr lang="de-AT" dirty="0" err="1" smtClean="0"/>
              <a:t>contract</a:t>
            </a:r>
            <a:r>
              <a:rPr lang="de-AT" dirty="0" smtClean="0"/>
              <a:t> </a:t>
            </a:r>
            <a:r>
              <a:rPr lang="de-AT" dirty="0" err="1" smtClean="0"/>
              <a:t>to</a:t>
            </a:r>
            <a:r>
              <a:rPr lang="de-AT" dirty="0" smtClean="0"/>
              <a:t> </a:t>
            </a:r>
            <a:r>
              <a:rPr lang="de-AT" dirty="0" err="1" smtClean="0"/>
              <a:t>subcontractors</a:t>
            </a:r>
            <a:r>
              <a:rPr lang="de-AT" dirty="0" smtClean="0"/>
              <a:t>.</a:t>
            </a:r>
          </a:p>
          <a:p>
            <a:r>
              <a:rPr lang="de-AT" dirty="0" err="1" smtClean="0"/>
              <a:t>Subcontractors</a:t>
            </a:r>
            <a:r>
              <a:rPr lang="de-AT" dirty="0" smtClean="0"/>
              <a:t> </a:t>
            </a:r>
            <a:r>
              <a:rPr lang="de-AT" dirty="0" err="1" smtClean="0"/>
              <a:t>need</a:t>
            </a:r>
            <a:r>
              <a:rPr lang="de-AT" dirty="0" smtClean="0"/>
              <a:t> </a:t>
            </a:r>
            <a:r>
              <a:rPr lang="de-AT" dirty="0" err="1" smtClean="0"/>
              <a:t>the</a:t>
            </a:r>
            <a:r>
              <a:rPr lang="de-AT" dirty="0" smtClean="0"/>
              <a:t> </a:t>
            </a:r>
            <a:r>
              <a:rPr lang="de-AT" dirty="0" err="1" smtClean="0"/>
              <a:t>capacity</a:t>
            </a:r>
            <a:r>
              <a:rPr lang="de-AT" dirty="0" smtClean="0"/>
              <a:t> </a:t>
            </a:r>
            <a:r>
              <a:rPr lang="de-AT" dirty="0" err="1" smtClean="0"/>
              <a:t>and</a:t>
            </a:r>
            <a:r>
              <a:rPr lang="de-AT" dirty="0" smtClean="0"/>
              <a:t> </a:t>
            </a:r>
            <a:r>
              <a:rPr lang="de-AT" dirty="0" err="1" smtClean="0"/>
              <a:t>permission</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their</a:t>
            </a:r>
            <a:r>
              <a:rPr lang="de-AT" dirty="0" smtClean="0"/>
              <a:t> </a:t>
            </a:r>
            <a:r>
              <a:rPr lang="de-AT" dirty="0" err="1" smtClean="0"/>
              <a:t>parts</a:t>
            </a:r>
            <a:r>
              <a:rPr lang="de-AT" dirty="0" smtClean="0"/>
              <a:t> of </a:t>
            </a:r>
            <a:r>
              <a:rPr lang="de-AT" dirty="0" err="1" smtClean="0"/>
              <a:t>the</a:t>
            </a:r>
            <a:r>
              <a:rPr lang="de-AT" dirty="0" smtClean="0"/>
              <a:t> </a:t>
            </a:r>
            <a:r>
              <a:rPr lang="de-AT" dirty="0" err="1" smtClean="0"/>
              <a:t>works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We</a:t>
            </a:r>
            <a:r>
              <a:rPr lang="de-AT" dirty="0" smtClean="0"/>
              <a:t> </a:t>
            </a:r>
            <a:r>
              <a:rPr lang="de-AT" dirty="0" err="1" smtClean="0"/>
              <a:t>have</a:t>
            </a:r>
            <a:r>
              <a:rPr lang="de-AT" dirty="0" smtClean="0"/>
              <a:t> a </a:t>
            </a:r>
            <a:r>
              <a:rPr lang="de-AT" dirty="0" err="1" smtClean="0"/>
              <a:t>distinction</a:t>
            </a:r>
            <a:r>
              <a:rPr lang="de-AT" dirty="0" smtClean="0"/>
              <a:t> </a:t>
            </a:r>
            <a:r>
              <a:rPr lang="de-AT" dirty="0" err="1" smtClean="0"/>
              <a:t>between</a:t>
            </a:r>
            <a:r>
              <a:rPr lang="de-AT" dirty="0" smtClean="0"/>
              <a:t> „essential“ </a:t>
            </a:r>
            <a:r>
              <a:rPr lang="de-AT" dirty="0" err="1" smtClean="0"/>
              <a:t>and</a:t>
            </a:r>
            <a:r>
              <a:rPr lang="de-AT" dirty="0" smtClean="0"/>
              <a:t> „non essential“ </a:t>
            </a:r>
            <a:r>
              <a:rPr lang="de-AT" dirty="0" err="1" smtClean="0"/>
              <a:t>subcontractors</a:t>
            </a:r>
            <a:r>
              <a:rPr lang="de-AT" dirty="0" smtClean="0"/>
              <a:t>.</a:t>
            </a:r>
          </a:p>
          <a:p>
            <a:r>
              <a:rPr lang="de-AT" dirty="0" smtClean="0"/>
              <a:t>„Essential“ </a:t>
            </a:r>
            <a:r>
              <a:rPr lang="de-AT" dirty="0" err="1" smtClean="0"/>
              <a:t>subcontractors</a:t>
            </a:r>
            <a:r>
              <a:rPr lang="de-AT" dirty="0" smtClean="0"/>
              <a:t> </a:t>
            </a:r>
            <a:r>
              <a:rPr lang="de-AT" dirty="0" err="1" smtClean="0"/>
              <a:t>are</a:t>
            </a:r>
            <a:r>
              <a:rPr lang="de-AT" dirty="0" smtClean="0"/>
              <a:t> </a:t>
            </a:r>
            <a:r>
              <a:rPr lang="de-AT" dirty="0" err="1" smtClean="0"/>
              <a:t>needed</a:t>
            </a:r>
            <a:r>
              <a:rPr lang="de-AT" dirty="0" smtClean="0"/>
              <a:t> </a:t>
            </a:r>
            <a:r>
              <a:rPr lang="de-AT" dirty="0" err="1" smtClean="0"/>
              <a:t>by</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a:t>
            </a:r>
            <a:r>
              <a:rPr lang="de-AT" dirty="0" smtClean="0"/>
              <a:t> </a:t>
            </a:r>
            <a:r>
              <a:rPr lang="de-AT" dirty="0" err="1" smtClean="0"/>
              <a:t>works</a:t>
            </a:r>
            <a:r>
              <a:rPr lang="de-AT" dirty="0" smtClean="0"/>
              <a:t>. (</a:t>
            </a:r>
            <a:r>
              <a:rPr lang="de-AT" dirty="0" err="1" smtClean="0"/>
              <a:t>Without</a:t>
            </a:r>
            <a:r>
              <a:rPr lang="de-AT" dirty="0" smtClean="0"/>
              <a:t> </a:t>
            </a:r>
            <a:r>
              <a:rPr lang="de-AT" dirty="0" err="1" smtClean="0"/>
              <a:t>these</a:t>
            </a:r>
            <a:r>
              <a:rPr lang="de-AT" dirty="0" smtClean="0"/>
              <a:t> </a:t>
            </a:r>
            <a:r>
              <a:rPr lang="de-AT" dirty="0" err="1" smtClean="0"/>
              <a:t>subcontractors</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would</a:t>
            </a:r>
            <a:r>
              <a:rPr lang="de-AT" dirty="0" smtClean="0"/>
              <a:t> not </a:t>
            </a:r>
            <a:r>
              <a:rPr lang="de-AT" dirty="0" err="1" smtClean="0"/>
              <a:t>be</a:t>
            </a:r>
            <a:r>
              <a:rPr lang="de-AT" dirty="0" smtClean="0"/>
              <a:t> </a:t>
            </a:r>
            <a:r>
              <a:rPr lang="de-AT" dirty="0" err="1" smtClean="0"/>
              <a:t>allowed</a:t>
            </a:r>
            <a:r>
              <a:rPr lang="de-AT" dirty="0" smtClean="0"/>
              <a:t> </a:t>
            </a:r>
            <a:r>
              <a:rPr lang="de-AT" dirty="0" err="1" smtClean="0"/>
              <a:t>or</a:t>
            </a:r>
            <a:r>
              <a:rPr lang="de-AT" dirty="0" smtClean="0"/>
              <a:t> </a:t>
            </a:r>
            <a:r>
              <a:rPr lang="de-AT" dirty="0" err="1" smtClean="0"/>
              <a:t>able</a:t>
            </a:r>
            <a:r>
              <a:rPr lang="de-AT" dirty="0" smtClean="0"/>
              <a:t> </a:t>
            </a:r>
            <a:r>
              <a:rPr lang="de-AT" dirty="0" err="1" smtClean="0"/>
              <a:t>to</a:t>
            </a:r>
            <a:r>
              <a:rPr lang="de-AT" dirty="0" smtClean="0"/>
              <a:t> </a:t>
            </a:r>
            <a:r>
              <a:rPr lang="de-AT" dirty="0" err="1" smtClean="0"/>
              <a:t>execute</a:t>
            </a:r>
            <a:r>
              <a:rPr lang="de-AT" dirty="0" smtClean="0"/>
              <a:t> </a:t>
            </a:r>
            <a:r>
              <a:rPr lang="de-AT" dirty="0" err="1" smtClean="0"/>
              <a:t>the</a:t>
            </a:r>
            <a:r>
              <a:rPr lang="de-AT" dirty="0" smtClean="0"/>
              <a:t> </a:t>
            </a:r>
            <a:r>
              <a:rPr lang="de-AT" dirty="0" err="1" smtClean="0"/>
              <a:t>works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smtClean="0"/>
              <a:t>The </a:t>
            </a:r>
            <a:r>
              <a:rPr lang="de-AT" dirty="0" err="1" smtClean="0"/>
              <a:t>contracting</a:t>
            </a:r>
            <a:r>
              <a:rPr lang="de-AT" dirty="0" smtClean="0"/>
              <a:t> </a:t>
            </a:r>
            <a:r>
              <a:rPr lang="de-AT" dirty="0" err="1" smtClean="0"/>
              <a:t>authority</a:t>
            </a:r>
            <a:r>
              <a:rPr lang="de-AT" dirty="0" smtClean="0"/>
              <a:t> </a:t>
            </a:r>
            <a:r>
              <a:rPr lang="de-AT" dirty="0" err="1" smtClean="0"/>
              <a:t>has</a:t>
            </a:r>
            <a:r>
              <a:rPr lang="de-AT" dirty="0" smtClean="0"/>
              <a:t> </a:t>
            </a:r>
            <a:r>
              <a:rPr lang="de-AT" dirty="0" err="1" smtClean="0"/>
              <a:t>to</a:t>
            </a:r>
            <a:r>
              <a:rPr lang="de-AT" dirty="0" smtClean="0"/>
              <a:t> </a:t>
            </a:r>
            <a:r>
              <a:rPr lang="de-AT" dirty="0" err="1" smtClean="0"/>
              <a:t>decide</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whether</a:t>
            </a:r>
            <a:r>
              <a:rPr lang="de-AT" dirty="0" smtClean="0"/>
              <a:t> </a:t>
            </a:r>
            <a:r>
              <a:rPr lang="de-AT" dirty="0" err="1" smtClean="0"/>
              <a:t>it</a:t>
            </a:r>
            <a:r>
              <a:rPr lang="de-AT" dirty="0" smtClean="0"/>
              <a:t> </a:t>
            </a:r>
            <a:r>
              <a:rPr lang="de-AT" dirty="0" err="1" smtClean="0"/>
              <a:t>wants</a:t>
            </a:r>
            <a:r>
              <a:rPr lang="de-AT" dirty="0" smtClean="0"/>
              <a:t> </a:t>
            </a:r>
            <a:r>
              <a:rPr lang="de-AT" dirty="0" err="1" smtClean="0"/>
              <a:t>information</a:t>
            </a:r>
            <a:r>
              <a:rPr lang="de-AT" dirty="0" smtClean="0"/>
              <a:t> </a:t>
            </a:r>
            <a:r>
              <a:rPr lang="de-AT" dirty="0" err="1" smtClean="0"/>
              <a:t>about</a:t>
            </a:r>
            <a:r>
              <a:rPr lang="de-AT" dirty="0" smtClean="0"/>
              <a:t> all </a:t>
            </a:r>
            <a:r>
              <a:rPr lang="de-AT" dirty="0" err="1" smtClean="0"/>
              <a:t>subcontractors</a:t>
            </a:r>
            <a:r>
              <a:rPr lang="de-AT" dirty="0" smtClean="0"/>
              <a:t> </a:t>
            </a:r>
            <a:r>
              <a:rPr lang="de-AT" dirty="0" err="1" smtClean="0"/>
              <a:t>or</a:t>
            </a:r>
            <a:r>
              <a:rPr lang="de-AT" dirty="0" smtClean="0"/>
              <a:t> </a:t>
            </a:r>
            <a:r>
              <a:rPr lang="de-AT" dirty="0" err="1" smtClean="0"/>
              <a:t>only</a:t>
            </a:r>
            <a:r>
              <a:rPr lang="de-AT" dirty="0" smtClean="0"/>
              <a:t> </a:t>
            </a:r>
            <a:r>
              <a:rPr lang="de-AT" dirty="0" err="1" smtClean="0"/>
              <a:t>about</a:t>
            </a:r>
            <a:r>
              <a:rPr lang="de-AT" dirty="0" smtClean="0"/>
              <a:t> </a:t>
            </a:r>
            <a:r>
              <a:rPr lang="de-AT" dirty="0" err="1" smtClean="0"/>
              <a:t>subcontractors</a:t>
            </a:r>
            <a:r>
              <a:rPr lang="de-AT" dirty="0" smtClean="0"/>
              <a:t> </a:t>
            </a:r>
            <a:r>
              <a:rPr lang="de-AT" dirty="0" err="1" smtClean="0"/>
              <a:t>for</a:t>
            </a:r>
            <a:r>
              <a:rPr lang="de-AT" dirty="0" smtClean="0"/>
              <a:t> </a:t>
            </a:r>
            <a:r>
              <a:rPr lang="de-AT" dirty="0" err="1" smtClean="0"/>
              <a:t>crucial</a:t>
            </a:r>
            <a:r>
              <a:rPr lang="de-AT" dirty="0" smtClean="0"/>
              <a:t> </a:t>
            </a:r>
            <a:r>
              <a:rPr lang="de-AT" dirty="0" err="1" smtClean="0"/>
              <a:t>parts</a:t>
            </a:r>
            <a:r>
              <a:rPr lang="de-AT" dirty="0" smtClean="0"/>
              <a:t> of </a:t>
            </a:r>
            <a:r>
              <a:rPr lang="de-AT" dirty="0" err="1" smtClean="0"/>
              <a:t>the</a:t>
            </a:r>
            <a:r>
              <a:rPr lang="de-AT" dirty="0" smtClean="0"/>
              <a:t> </a:t>
            </a:r>
            <a:r>
              <a:rPr lang="de-AT" dirty="0" err="1" smtClean="0"/>
              <a:t>works</a:t>
            </a:r>
            <a:r>
              <a:rPr lang="de-AT" dirty="0" smtClean="0"/>
              <a:t>. </a:t>
            </a:r>
          </a:p>
          <a:p>
            <a:r>
              <a:rPr lang="de-AT" dirty="0" err="1" smtClean="0"/>
              <a:t>If</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states</a:t>
            </a:r>
            <a:r>
              <a:rPr lang="de-AT" dirty="0" smtClean="0"/>
              <a:t> </a:t>
            </a:r>
            <a:r>
              <a:rPr lang="de-AT" dirty="0" err="1" smtClean="0"/>
              <a:t>nothing</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then</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has</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all </a:t>
            </a:r>
            <a:r>
              <a:rPr lang="de-AT" dirty="0" err="1" smtClean="0"/>
              <a:t>subcontractors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Subcontracting in Austria</a:t>
            </a:r>
            <a:endParaRPr lang="de-AT" dirty="0"/>
          </a:p>
        </p:txBody>
      </p:sp>
      <p:sp>
        <p:nvSpPr>
          <p:cNvPr id="3" name="Inhaltsplatzhalter 2"/>
          <p:cNvSpPr>
            <a:spLocks noGrp="1"/>
          </p:cNvSpPr>
          <p:nvPr>
            <p:ph idx="1"/>
          </p:nvPr>
        </p:nvSpPr>
        <p:spPr/>
        <p:txBody>
          <a:bodyPr>
            <a:normAutofit/>
          </a:bodyPr>
          <a:lstStyle/>
          <a:p>
            <a:r>
              <a:rPr lang="de-AT" dirty="0" err="1" smtClean="0"/>
              <a:t>If</a:t>
            </a:r>
            <a:r>
              <a:rPr lang="de-AT" dirty="0" smtClean="0"/>
              <a:t> </a:t>
            </a:r>
            <a:r>
              <a:rPr lang="de-AT" dirty="0" err="1" smtClean="0"/>
              <a:t>the</a:t>
            </a:r>
            <a:r>
              <a:rPr lang="de-AT" dirty="0" smtClean="0"/>
              <a:t> </a:t>
            </a:r>
            <a:r>
              <a:rPr lang="de-AT" dirty="0" err="1" smtClean="0"/>
              <a:t>tenderer</a:t>
            </a:r>
            <a:r>
              <a:rPr lang="de-AT" dirty="0" smtClean="0"/>
              <a:t> </a:t>
            </a:r>
            <a:r>
              <a:rPr lang="de-AT" dirty="0" err="1" smtClean="0"/>
              <a:t>fails</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t>
            </a:r>
            <a:r>
              <a:rPr lang="de-AT" dirty="0" err="1" smtClean="0"/>
              <a:t>the</a:t>
            </a:r>
            <a:r>
              <a:rPr lang="de-AT" dirty="0" smtClean="0"/>
              <a:t> </a:t>
            </a:r>
            <a:r>
              <a:rPr lang="de-AT" dirty="0" err="1" smtClean="0"/>
              <a:t>subcontractors</a:t>
            </a:r>
            <a:r>
              <a:rPr lang="de-AT" dirty="0" smtClean="0"/>
              <a:t>, he </a:t>
            </a:r>
            <a:r>
              <a:rPr lang="de-AT" dirty="0" err="1" smtClean="0"/>
              <a:t>is</a:t>
            </a:r>
            <a:r>
              <a:rPr lang="de-AT" dirty="0" smtClean="0"/>
              <a:t> </a:t>
            </a:r>
            <a:r>
              <a:rPr lang="de-AT" dirty="0" err="1" smtClean="0"/>
              <a:t>excluded</a:t>
            </a:r>
            <a:r>
              <a:rPr lang="de-AT" dirty="0" smtClean="0"/>
              <a:t> </a:t>
            </a:r>
            <a:r>
              <a:rPr lang="de-AT" dirty="0" err="1" smtClean="0"/>
              <a:t>from</a:t>
            </a:r>
            <a:r>
              <a:rPr lang="de-AT" dirty="0" smtClean="0"/>
              <a:t> </a:t>
            </a:r>
            <a:r>
              <a:rPr lang="de-AT" dirty="0" err="1" smtClean="0"/>
              <a:t>the</a:t>
            </a:r>
            <a:r>
              <a:rPr lang="de-AT" dirty="0" smtClean="0"/>
              <a:t> </a:t>
            </a:r>
            <a:r>
              <a:rPr lang="de-AT" dirty="0" err="1" smtClean="0"/>
              <a:t>tender</a:t>
            </a:r>
            <a:r>
              <a:rPr lang="de-AT" dirty="0" smtClean="0"/>
              <a:t> </a:t>
            </a:r>
            <a:r>
              <a:rPr lang="de-AT" dirty="0" err="1" smtClean="0"/>
              <a:t>process</a:t>
            </a:r>
            <a:r>
              <a:rPr lang="de-AT" dirty="0" smtClean="0"/>
              <a:t> </a:t>
            </a:r>
            <a:r>
              <a:rPr lang="de-AT" dirty="0" err="1" smtClean="0"/>
              <a:t>if</a:t>
            </a:r>
            <a:r>
              <a:rPr lang="de-AT" dirty="0" smtClean="0"/>
              <a:t> </a:t>
            </a:r>
            <a:r>
              <a:rPr lang="de-AT" dirty="0" err="1" smtClean="0"/>
              <a:t>the</a:t>
            </a:r>
            <a:r>
              <a:rPr lang="de-AT" dirty="0" smtClean="0"/>
              <a:t> </a:t>
            </a:r>
            <a:r>
              <a:rPr lang="de-AT" dirty="0" err="1" smtClean="0"/>
              <a:t>failure</a:t>
            </a:r>
            <a:r>
              <a:rPr lang="de-AT" dirty="0" smtClean="0"/>
              <a:t> </a:t>
            </a:r>
            <a:r>
              <a:rPr lang="de-AT" dirty="0" err="1" smtClean="0"/>
              <a:t>relates</a:t>
            </a:r>
            <a:r>
              <a:rPr lang="de-AT" dirty="0" smtClean="0"/>
              <a:t> </a:t>
            </a:r>
            <a:r>
              <a:rPr lang="de-AT" dirty="0" err="1" smtClean="0"/>
              <a:t>to</a:t>
            </a:r>
            <a:r>
              <a:rPr lang="de-AT" dirty="0" smtClean="0"/>
              <a:t> an „essential“ </a:t>
            </a:r>
            <a:r>
              <a:rPr lang="de-AT" dirty="0" err="1" smtClean="0"/>
              <a:t>subcontractor</a:t>
            </a:r>
            <a:r>
              <a:rPr lang="de-AT" dirty="0" smtClean="0"/>
              <a:t>.</a:t>
            </a:r>
          </a:p>
          <a:p>
            <a:r>
              <a:rPr lang="de-AT" dirty="0" smtClean="0"/>
              <a:t>The </a:t>
            </a:r>
            <a:r>
              <a:rPr lang="de-AT" dirty="0" err="1" smtClean="0"/>
              <a:t>tenderer</a:t>
            </a:r>
            <a:r>
              <a:rPr lang="de-AT" dirty="0" smtClean="0"/>
              <a:t> </a:t>
            </a:r>
            <a:r>
              <a:rPr lang="de-AT" dirty="0" err="1" smtClean="0"/>
              <a:t>does</a:t>
            </a:r>
            <a:r>
              <a:rPr lang="de-AT" dirty="0" smtClean="0"/>
              <a:t> not </a:t>
            </a:r>
            <a:r>
              <a:rPr lang="de-AT" dirty="0" err="1" smtClean="0"/>
              <a:t>have</a:t>
            </a:r>
            <a:r>
              <a:rPr lang="de-AT" dirty="0" smtClean="0"/>
              <a:t> </a:t>
            </a:r>
            <a:r>
              <a:rPr lang="de-AT" dirty="0" err="1" smtClean="0"/>
              <a:t>to</a:t>
            </a:r>
            <a:r>
              <a:rPr lang="de-AT" dirty="0" smtClean="0"/>
              <a:t> </a:t>
            </a:r>
            <a:r>
              <a:rPr lang="de-AT" dirty="0" err="1" smtClean="0"/>
              <a:t>give</a:t>
            </a:r>
            <a:r>
              <a:rPr lang="de-AT" dirty="0" smtClean="0"/>
              <a:t> </a:t>
            </a:r>
            <a:r>
              <a:rPr lang="de-AT" dirty="0" err="1" smtClean="0"/>
              <a:t>information</a:t>
            </a:r>
            <a:r>
              <a:rPr lang="de-AT" dirty="0" smtClean="0"/>
              <a:t> </a:t>
            </a:r>
            <a:r>
              <a:rPr lang="de-AT" dirty="0" err="1" smtClean="0"/>
              <a:t>about</a:t>
            </a:r>
            <a:r>
              <a:rPr lang="de-AT" dirty="0" smtClean="0"/>
              <a:t> </a:t>
            </a:r>
            <a:r>
              <a:rPr lang="de-AT" dirty="0" err="1" smtClean="0"/>
              <a:t>his</a:t>
            </a:r>
            <a:r>
              <a:rPr lang="de-AT" dirty="0" smtClean="0"/>
              <a:t> </a:t>
            </a:r>
            <a:r>
              <a:rPr lang="de-AT" dirty="0" err="1" smtClean="0"/>
              <a:t>contract</a:t>
            </a:r>
            <a:r>
              <a:rPr lang="de-AT" dirty="0" smtClean="0"/>
              <a:t> </a:t>
            </a:r>
            <a:r>
              <a:rPr lang="de-AT" dirty="0" err="1" smtClean="0"/>
              <a:t>with</a:t>
            </a:r>
            <a:r>
              <a:rPr lang="de-AT" dirty="0" smtClean="0"/>
              <a:t> </a:t>
            </a:r>
            <a:r>
              <a:rPr lang="de-AT" dirty="0" err="1" smtClean="0"/>
              <a:t>the</a:t>
            </a:r>
            <a:r>
              <a:rPr lang="de-AT" dirty="0" smtClean="0"/>
              <a:t> </a:t>
            </a:r>
            <a:r>
              <a:rPr lang="de-AT" dirty="0" err="1" smtClean="0"/>
              <a:t>subcontractor</a:t>
            </a:r>
            <a:r>
              <a:rPr lang="de-AT" dirty="0" smtClean="0"/>
              <a:t> (</a:t>
            </a:r>
            <a:r>
              <a:rPr lang="de-AT" dirty="0" err="1" smtClean="0"/>
              <a:t>calculation</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Delayed</a:t>
            </a:r>
            <a:r>
              <a:rPr lang="de-AT" dirty="0" smtClean="0"/>
              <a:t> </a:t>
            </a:r>
            <a:r>
              <a:rPr lang="de-AT" dirty="0" err="1" smtClean="0"/>
              <a:t>payment</a:t>
            </a:r>
            <a:endParaRPr lang="de-AT" dirty="0"/>
          </a:p>
        </p:txBody>
      </p:sp>
      <p:sp>
        <p:nvSpPr>
          <p:cNvPr id="3" name="Inhaltsplatzhalter 2"/>
          <p:cNvSpPr>
            <a:spLocks noGrp="1"/>
          </p:cNvSpPr>
          <p:nvPr>
            <p:ph idx="1"/>
          </p:nvPr>
        </p:nvSpPr>
        <p:spPr/>
        <p:txBody>
          <a:bodyPr>
            <a:normAutofit/>
          </a:bodyPr>
          <a:lstStyle/>
          <a:p>
            <a:r>
              <a:rPr lang="de-AT" dirty="0" err="1" smtClean="0"/>
              <a:t>Directive</a:t>
            </a:r>
            <a:r>
              <a:rPr lang="de-AT" dirty="0" smtClean="0"/>
              <a:t> on </a:t>
            </a:r>
            <a:r>
              <a:rPr lang="de-AT" dirty="0" err="1" smtClean="0"/>
              <a:t>combating</a:t>
            </a:r>
            <a:r>
              <a:rPr lang="de-AT" dirty="0" smtClean="0"/>
              <a:t> </a:t>
            </a:r>
            <a:r>
              <a:rPr lang="de-AT" dirty="0" err="1" smtClean="0"/>
              <a:t>late</a:t>
            </a:r>
            <a:r>
              <a:rPr lang="de-AT" dirty="0" smtClean="0"/>
              <a:t> </a:t>
            </a:r>
            <a:r>
              <a:rPr lang="de-AT" dirty="0" err="1" smtClean="0"/>
              <a:t>payment</a:t>
            </a:r>
            <a:r>
              <a:rPr lang="de-AT" dirty="0" smtClean="0"/>
              <a:t> in </a:t>
            </a:r>
            <a:r>
              <a:rPr lang="de-AT" dirty="0" err="1" smtClean="0"/>
              <a:t>commercial</a:t>
            </a:r>
            <a:r>
              <a:rPr lang="de-AT" dirty="0" smtClean="0"/>
              <a:t> </a:t>
            </a:r>
            <a:r>
              <a:rPr lang="de-AT" dirty="0" err="1" smtClean="0"/>
              <a:t>transactions</a:t>
            </a:r>
            <a:r>
              <a:rPr lang="de-AT" dirty="0" smtClean="0"/>
              <a:t>.</a:t>
            </a:r>
          </a:p>
          <a:p>
            <a:r>
              <a:rPr lang="de-AT" dirty="0" err="1" smtClean="0"/>
              <a:t>Has</a:t>
            </a:r>
            <a:r>
              <a:rPr lang="de-AT" dirty="0" smtClean="0"/>
              <a:t> </a:t>
            </a:r>
            <a:r>
              <a:rPr lang="de-AT" dirty="0" err="1" smtClean="0"/>
              <a:t>to</a:t>
            </a:r>
            <a:r>
              <a:rPr lang="de-AT" dirty="0" smtClean="0"/>
              <a:t> </a:t>
            </a:r>
            <a:r>
              <a:rPr lang="de-AT" dirty="0" err="1" smtClean="0"/>
              <a:t>be</a:t>
            </a:r>
            <a:r>
              <a:rPr lang="de-AT" dirty="0" smtClean="0"/>
              <a:t> </a:t>
            </a:r>
            <a:r>
              <a:rPr lang="de-AT" dirty="0" err="1" smtClean="0"/>
              <a:t>transposed</a:t>
            </a:r>
            <a:r>
              <a:rPr lang="de-AT" dirty="0" smtClean="0"/>
              <a:t> </a:t>
            </a:r>
            <a:r>
              <a:rPr lang="de-AT" dirty="0" err="1" smtClean="0"/>
              <a:t>into</a:t>
            </a:r>
            <a:r>
              <a:rPr lang="de-AT" dirty="0" smtClean="0"/>
              <a:t> Austrian national </a:t>
            </a:r>
            <a:r>
              <a:rPr lang="de-AT" dirty="0" err="1" smtClean="0"/>
              <a:t>law</a:t>
            </a:r>
            <a:r>
              <a:rPr lang="de-AT" dirty="0" smtClean="0"/>
              <a:t> </a:t>
            </a:r>
            <a:r>
              <a:rPr lang="de-AT" dirty="0" err="1" smtClean="0"/>
              <a:t>until</a:t>
            </a:r>
            <a:r>
              <a:rPr lang="de-AT" dirty="0" smtClean="0"/>
              <a:t> March 2013. </a:t>
            </a:r>
          </a:p>
          <a:p>
            <a:r>
              <a:rPr lang="de-AT" dirty="0" smtClean="0"/>
              <a:t>Is </a:t>
            </a:r>
            <a:r>
              <a:rPr lang="de-AT" dirty="0" err="1" smtClean="0"/>
              <a:t>going</a:t>
            </a:r>
            <a:r>
              <a:rPr lang="de-AT" dirty="0" smtClean="0"/>
              <a:t> </a:t>
            </a:r>
            <a:r>
              <a:rPr lang="de-AT" dirty="0" err="1" smtClean="0"/>
              <a:t>to</a:t>
            </a:r>
            <a:r>
              <a:rPr lang="de-AT" dirty="0" smtClean="0"/>
              <a:t> </a:t>
            </a:r>
            <a:r>
              <a:rPr lang="de-AT" dirty="0" err="1" smtClean="0"/>
              <a:t>be</a:t>
            </a:r>
            <a:r>
              <a:rPr lang="de-AT" dirty="0" smtClean="0"/>
              <a:t> </a:t>
            </a:r>
            <a:r>
              <a:rPr lang="de-AT" dirty="0" err="1" smtClean="0"/>
              <a:t>transposed</a:t>
            </a:r>
            <a:r>
              <a:rPr lang="de-AT" dirty="0" smtClean="0"/>
              <a:t> in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 (</a:t>
            </a:r>
            <a:r>
              <a:rPr lang="de-AT" dirty="0" err="1" smtClean="0"/>
              <a:t>for</a:t>
            </a:r>
            <a:r>
              <a:rPr lang="de-AT" dirty="0" smtClean="0"/>
              <a:t> </a:t>
            </a:r>
            <a:r>
              <a:rPr lang="de-AT" dirty="0" err="1" smtClean="0"/>
              <a:t>transactions</a:t>
            </a:r>
            <a:r>
              <a:rPr lang="de-AT" dirty="0" smtClean="0"/>
              <a:t> </a:t>
            </a:r>
            <a:r>
              <a:rPr lang="de-AT" dirty="0" err="1" smtClean="0"/>
              <a:t>with</a:t>
            </a:r>
            <a:r>
              <a:rPr lang="de-AT" dirty="0" smtClean="0"/>
              <a:t> </a:t>
            </a:r>
            <a:r>
              <a:rPr lang="de-AT" dirty="0" err="1" smtClean="0"/>
              <a:t>contracting</a:t>
            </a:r>
            <a:r>
              <a:rPr lang="de-AT" dirty="0" smtClean="0"/>
              <a:t> </a:t>
            </a:r>
            <a:r>
              <a:rPr lang="de-AT" dirty="0" err="1" smtClean="0"/>
              <a:t>authorities</a:t>
            </a:r>
            <a:r>
              <a:rPr lang="de-AT" dirty="0" smtClean="0"/>
              <a:t>) </a:t>
            </a:r>
            <a:r>
              <a:rPr lang="de-AT" dirty="0" err="1" smtClean="0"/>
              <a:t>and</a:t>
            </a:r>
            <a:r>
              <a:rPr lang="de-AT" dirty="0" smtClean="0"/>
              <a:t> </a:t>
            </a:r>
            <a:r>
              <a:rPr lang="de-AT" dirty="0" err="1" smtClean="0"/>
              <a:t>civil</a:t>
            </a:r>
            <a:r>
              <a:rPr lang="de-AT" dirty="0" smtClean="0"/>
              <a:t> </a:t>
            </a:r>
            <a:r>
              <a:rPr lang="de-AT" dirty="0" err="1" smtClean="0"/>
              <a:t>law</a:t>
            </a:r>
            <a:r>
              <a:rPr lang="de-AT" dirty="0" smtClean="0"/>
              <a:t> (</a:t>
            </a:r>
            <a:r>
              <a:rPr lang="de-AT" dirty="0" err="1" smtClean="0"/>
              <a:t>for</a:t>
            </a:r>
            <a:r>
              <a:rPr lang="de-AT" dirty="0" smtClean="0"/>
              <a:t> private </a:t>
            </a:r>
            <a:r>
              <a:rPr lang="de-AT" dirty="0" err="1" smtClean="0"/>
              <a:t>companies</a:t>
            </a:r>
            <a:r>
              <a:rPr lang="de-AT" dirty="0" smtClean="0"/>
              <a:t>´ </a:t>
            </a:r>
            <a:r>
              <a:rPr lang="de-AT" dirty="0" err="1" smtClean="0"/>
              <a:t>transactions</a:t>
            </a:r>
            <a:r>
              <a:rPr lang="de-AT" dirty="0" smtClean="0"/>
              <a:t>). </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Delayed</a:t>
            </a:r>
            <a:r>
              <a:rPr lang="de-AT" dirty="0" smtClean="0"/>
              <a:t> </a:t>
            </a:r>
            <a:r>
              <a:rPr lang="de-AT" dirty="0" err="1" smtClean="0"/>
              <a:t>payment</a:t>
            </a:r>
            <a:r>
              <a:rPr lang="de-AT" dirty="0" smtClean="0"/>
              <a:t> – </a:t>
            </a:r>
            <a:br>
              <a:rPr lang="de-AT" dirty="0" smtClean="0"/>
            </a:br>
            <a:r>
              <a:rPr lang="de-AT" dirty="0" err="1" smtClean="0"/>
              <a:t>public</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a:bodyPr>
          <a:lstStyle/>
          <a:p>
            <a:r>
              <a:rPr lang="de-AT" dirty="0" smtClean="0"/>
              <a:t>Austrian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 </a:t>
            </a:r>
            <a:r>
              <a:rPr lang="de-AT" dirty="0" err="1" smtClean="0"/>
              <a:t>defines</a:t>
            </a:r>
            <a:r>
              <a:rPr lang="de-AT" dirty="0" smtClean="0"/>
              <a:t>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30 </a:t>
            </a:r>
            <a:r>
              <a:rPr lang="de-AT" dirty="0" err="1" smtClean="0"/>
              <a:t>days</a:t>
            </a:r>
            <a:r>
              <a:rPr lang="de-AT" dirty="0" smtClean="0"/>
              <a:t>.</a:t>
            </a:r>
          </a:p>
          <a:p>
            <a:r>
              <a:rPr lang="de-AT" dirty="0" smtClean="0"/>
              <a:t>May in </a:t>
            </a:r>
            <a:r>
              <a:rPr lang="de-AT" dirty="0" err="1" smtClean="0"/>
              <a:t>cases</a:t>
            </a:r>
            <a:r>
              <a:rPr lang="de-AT" dirty="0" smtClean="0"/>
              <a:t> – </a:t>
            </a:r>
            <a:r>
              <a:rPr lang="de-AT" dirty="0" err="1" smtClean="0"/>
              <a:t>when</a:t>
            </a:r>
            <a:r>
              <a:rPr lang="de-AT" dirty="0" smtClean="0"/>
              <a:t> „</a:t>
            </a:r>
            <a:r>
              <a:rPr lang="de-AT" dirty="0" err="1" smtClean="0"/>
              <a:t>factually</a:t>
            </a:r>
            <a:r>
              <a:rPr lang="de-AT" dirty="0" smtClean="0"/>
              <a:t> </a:t>
            </a:r>
            <a:r>
              <a:rPr lang="de-AT" dirty="0" err="1" smtClean="0"/>
              <a:t>justified</a:t>
            </a:r>
            <a:r>
              <a:rPr lang="de-AT" dirty="0" smtClean="0"/>
              <a:t>“ </a:t>
            </a:r>
            <a:r>
              <a:rPr lang="de-AT" dirty="0" err="1" smtClean="0"/>
              <a:t>be</a:t>
            </a:r>
            <a:r>
              <a:rPr lang="de-AT" dirty="0" smtClean="0"/>
              <a:t> </a:t>
            </a:r>
            <a:r>
              <a:rPr lang="de-AT" dirty="0" err="1" smtClean="0"/>
              <a:t>extended</a:t>
            </a:r>
            <a:r>
              <a:rPr lang="de-AT" dirty="0" smtClean="0"/>
              <a:t> </a:t>
            </a:r>
            <a:r>
              <a:rPr lang="de-AT" dirty="0" err="1" smtClean="0"/>
              <a:t>to</a:t>
            </a:r>
            <a:r>
              <a:rPr lang="de-AT" dirty="0" smtClean="0"/>
              <a:t> 60 </a:t>
            </a:r>
            <a:r>
              <a:rPr lang="de-AT" dirty="0" err="1" smtClean="0"/>
              <a:t>days</a:t>
            </a:r>
            <a:r>
              <a:rPr lang="de-AT" dirty="0" smtClean="0"/>
              <a:t> but in </a:t>
            </a:r>
            <a:r>
              <a:rPr lang="de-AT" dirty="0" err="1" smtClean="0"/>
              <a:t>no</a:t>
            </a:r>
            <a:r>
              <a:rPr lang="de-AT" dirty="0" smtClean="0"/>
              <a:t> </a:t>
            </a:r>
            <a:r>
              <a:rPr lang="de-AT" dirty="0" err="1" smtClean="0"/>
              <a:t>case</a:t>
            </a:r>
            <a:r>
              <a:rPr lang="de-AT" dirty="0" smtClean="0"/>
              <a:t> </a:t>
            </a:r>
            <a:r>
              <a:rPr lang="de-AT" dirty="0" err="1" smtClean="0"/>
              <a:t>be</a:t>
            </a:r>
            <a:r>
              <a:rPr lang="de-AT" dirty="0" smtClean="0"/>
              <a:t> </a:t>
            </a:r>
            <a:r>
              <a:rPr lang="de-AT" dirty="0" err="1" smtClean="0"/>
              <a:t>more</a:t>
            </a:r>
            <a:r>
              <a:rPr lang="de-AT" dirty="0" smtClean="0"/>
              <a:t> </a:t>
            </a:r>
            <a:r>
              <a:rPr lang="de-AT" dirty="0" err="1" smtClean="0"/>
              <a:t>than</a:t>
            </a:r>
            <a:r>
              <a:rPr lang="de-AT" dirty="0" smtClean="0"/>
              <a:t> 60 </a:t>
            </a:r>
            <a:r>
              <a:rPr lang="de-AT" dirty="0" err="1" smtClean="0"/>
              <a:t>days</a:t>
            </a:r>
            <a:r>
              <a:rPr lang="de-AT" dirty="0" smtClean="0"/>
              <a:t>. </a:t>
            </a:r>
          </a:p>
          <a:p>
            <a:r>
              <a:rPr lang="de-AT" dirty="0" err="1" smtClean="0"/>
              <a:t>Taking</a:t>
            </a:r>
            <a:r>
              <a:rPr lang="de-AT" dirty="0" smtClean="0"/>
              <a:t> </a:t>
            </a:r>
            <a:r>
              <a:rPr lang="de-AT" dirty="0" err="1" smtClean="0"/>
              <a:t>over</a:t>
            </a:r>
            <a:r>
              <a:rPr lang="de-AT" dirty="0" smtClean="0"/>
              <a:t> </a:t>
            </a:r>
            <a:r>
              <a:rPr lang="de-AT" dirty="0" err="1" smtClean="0"/>
              <a:t>procedures</a:t>
            </a:r>
            <a:r>
              <a:rPr lang="de-AT" dirty="0" smtClean="0"/>
              <a:t> </a:t>
            </a:r>
            <a:r>
              <a:rPr lang="de-AT" dirty="0" err="1" smtClean="0"/>
              <a:t>are</a:t>
            </a:r>
            <a:r>
              <a:rPr lang="de-AT" dirty="0" smtClean="0"/>
              <a:t> limited </a:t>
            </a:r>
            <a:r>
              <a:rPr lang="de-AT" dirty="0" err="1" smtClean="0"/>
              <a:t>to</a:t>
            </a:r>
            <a:r>
              <a:rPr lang="de-AT" dirty="0" smtClean="0"/>
              <a:t> 30 </a:t>
            </a:r>
            <a:r>
              <a:rPr lang="de-AT" dirty="0" err="1" smtClean="0"/>
              <a:t>days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Delayed</a:t>
            </a:r>
            <a:r>
              <a:rPr lang="de-AT" dirty="0" smtClean="0"/>
              <a:t> </a:t>
            </a:r>
            <a:r>
              <a:rPr lang="de-AT" dirty="0" err="1" smtClean="0"/>
              <a:t>payment</a:t>
            </a:r>
            <a:r>
              <a:rPr lang="de-AT" dirty="0" smtClean="0"/>
              <a:t> – </a:t>
            </a:r>
            <a:br>
              <a:rPr lang="de-AT" dirty="0" smtClean="0"/>
            </a:br>
            <a:r>
              <a:rPr lang="de-AT" dirty="0" err="1" smtClean="0"/>
              <a:t>standard</a:t>
            </a:r>
            <a:r>
              <a:rPr lang="de-AT" dirty="0" smtClean="0"/>
              <a:t> </a:t>
            </a:r>
            <a:r>
              <a:rPr lang="de-AT" dirty="0" err="1" smtClean="0"/>
              <a:t>for</a:t>
            </a:r>
            <a:r>
              <a:rPr lang="de-AT" dirty="0" smtClean="0"/>
              <a:t> </a:t>
            </a:r>
            <a:r>
              <a:rPr lang="de-AT" dirty="0" err="1" smtClean="0"/>
              <a:t>construction</a:t>
            </a:r>
            <a:r>
              <a:rPr lang="de-AT" dirty="0" smtClean="0"/>
              <a:t> </a:t>
            </a:r>
            <a:r>
              <a:rPr lang="de-AT" dirty="0" err="1" smtClean="0"/>
              <a:t>contracts</a:t>
            </a:r>
            <a:endParaRPr lang="de-AT" dirty="0"/>
          </a:p>
        </p:txBody>
      </p:sp>
      <p:sp>
        <p:nvSpPr>
          <p:cNvPr id="3" name="Inhaltsplatzhalter 2"/>
          <p:cNvSpPr>
            <a:spLocks noGrp="1"/>
          </p:cNvSpPr>
          <p:nvPr>
            <p:ph idx="1"/>
          </p:nvPr>
        </p:nvSpPr>
        <p:spPr/>
        <p:txBody>
          <a:bodyPr>
            <a:normAutofit lnSpcReduction="10000"/>
          </a:bodyPr>
          <a:lstStyle/>
          <a:p>
            <a:r>
              <a:rPr lang="de-AT" dirty="0" smtClean="0"/>
              <a:t>ÖNORM B 2110 „</a:t>
            </a:r>
            <a:r>
              <a:rPr lang="en-US" dirty="0" smtClean="0"/>
              <a:t>General conditions of contract for works of building and civil engineering”</a:t>
            </a:r>
          </a:p>
          <a:p>
            <a:r>
              <a:rPr lang="de-AT" dirty="0" err="1" smtClean="0"/>
              <a:t>Defines</a:t>
            </a:r>
            <a:r>
              <a:rPr lang="de-AT" dirty="0" smtClean="0"/>
              <a:t>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60 </a:t>
            </a:r>
            <a:r>
              <a:rPr lang="de-AT" dirty="0" err="1" smtClean="0"/>
              <a:t>days</a:t>
            </a:r>
            <a:r>
              <a:rPr lang="de-AT" dirty="0" smtClean="0"/>
              <a:t>. </a:t>
            </a:r>
          </a:p>
          <a:p>
            <a:r>
              <a:rPr lang="de-AT" dirty="0" err="1" smtClean="0"/>
              <a:t>For</a:t>
            </a:r>
            <a:r>
              <a:rPr lang="de-AT" dirty="0" smtClean="0"/>
              <a:t> </a:t>
            </a:r>
            <a:r>
              <a:rPr lang="de-AT" dirty="0" err="1" smtClean="0"/>
              <a:t>small</a:t>
            </a:r>
            <a:r>
              <a:rPr lang="de-AT" dirty="0" smtClean="0"/>
              <a:t> </a:t>
            </a:r>
            <a:r>
              <a:rPr lang="de-AT" dirty="0" err="1" smtClean="0"/>
              <a:t>contracts</a:t>
            </a:r>
            <a:r>
              <a:rPr lang="de-AT" dirty="0" smtClean="0"/>
              <a:t> </a:t>
            </a:r>
            <a:r>
              <a:rPr lang="de-AT" dirty="0" err="1" smtClean="0"/>
              <a:t>up</a:t>
            </a:r>
            <a:r>
              <a:rPr lang="de-AT" dirty="0" smtClean="0"/>
              <a:t> </a:t>
            </a:r>
            <a:r>
              <a:rPr lang="de-AT" dirty="0" err="1" smtClean="0"/>
              <a:t>to</a:t>
            </a:r>
            <a:r>
              <a:rPr lang="de-AT" dirty="0" smtClean="0"/>
              <a:t> € 100.000,- a </a:t>
            </a:r>
            <a:r>
              <a:rPr lang="de-AT" dirty="0" err="1" smtClean="0"/>
              <a:t>maximum</a:t>
            </a:r>
            <a:r>
              <a:rPr lang="de-AT" dirty="0" smtClean="0"/>
              <a:t> </a:t>
            </a:r>
            <a:r>
              <a:rPr lang="de-AT" dirty="0" err="1" smtClean="0"/>
              <a:t>payment</a:t>
            </a:r>
            <a:r>
              <a:rPr lang="de-AT" dirty="0" smtClean="0"/>
              <a:t> </a:t>
            </a:r>
            <a:r>
              <a:rPr lang="de-AT" dirty="0" err="1" smtClean="0"/>
              <a:t>period</a:t>
            </a:r>
            <a:r>
              <a:rPr lang="de-AT" dirty="0" smtClean="0"/>
              <a:t> of 30 </a:t>
            </a:r>
            <a:r>
              <a:rPr lang="de-AT" dirty="0" err="1" smtClean="0"/>
              <a:t>days</a:t>
            </a:r>
            <a:r>
              <a:rPr lang="de-AT" dirty="0" smtClean="0"/>
              <a:t>.</a:t>
            </a:r>
          </a:p>
          <a:p>
            <a:r>
              <a:rPr lang="en-US" dirty="0" smtClean="0"/>
              <a:t>Statutory interest for late payment of </a:t>
            </a:r>
            <a:r>
              <a:rPr lang="de-AT" dirty="0" smtClean="0"/>
              <a:t>9,2 </a:t>
            </a:r>
            <a:r>
              <a:rPr lang="en-US" dirty="0" smtClean="0"/>
              <a:t>percentage points above the reference </a:t>
            </a:r>
            <a:r>
              <a:rPr lang="de-AT" dirty="0" smtClean="0"/>
              <a:t>rate.</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Rectangle 2"/>
          <p:cNvSpPr>
            <a:spLocks noGrp="1" noChangeArrowheads="1"/>
          </p:cNvSpPr>
          <p:nvPr>
            <p:ph type="title"/>
          </p:nvPr>
        </p:nvSpPr>
        <p:spPr>
          <a:xfrm>
            <a:off x="574675" y="304800"/>
            <a:ext cx="8001000" cy="820738"/>
          </a:xfrm>
        </p:spPr>
        <p:txBody>
          <a:bodyPr>
            <a:normAutofit fontScale="90000"/>
          </a:bodyPr>
          <a:lstStyle/>
          <a:p>
            <a:r>
              <a:rPr lang="en-GB" sz="4000" dirty="0" smtClean="0"/>
              <a:t>“Dependencies” in Austrian public procurement law</a:t>
            </a:r>
            <a:endParaRPr lang="de-DE" sz="4000" dirty="0" smtClean="0"/>
          </a:p>
        </p:txBody>
      </p:sp>
      <p:graphicFrame>
        <p:nvGraphicFramePr>
          <p:cNvPr id="3074" name="Organization Chart 4"/>
          <p:cNvGraphicFramePr>
            <a:graphicFrameLocks/>
          </p:cNvGraphicFramePr>
          <p:nvPr>
            <p:ph type="dgm" idx="1"/>
          </p:nvPr>
        </p:nvGraphicFramePr>
        <p:xfrm>
          <a:off x="250825" y="1341438"/>
          <a:ext cx="8569325" cy="4895850"/>
        </p:xfrm>
        <a:graphic>
          <a:graphicData uri="http://schemas.openxmlformats.org/drawingml/2006/compatibility">
            <com:legacyDrawing xmlns:com="http://schemas.openxmlformats.org/drawingml/2006/compatibility" spid="_x0000_s1026"/>
          </a:graphicData>
        </a:graphic>
      </p:graphicFrame>
      <p:sp>
        <p:nvSpPr>
          <p:cNvPr id="3093" name="Foliennummernplatzhalter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A1B9BF4-0393-4065-8163-80CBD72B1EE6}" type="slidenum">
              <a:rPr lang="de-DE" smtClean="0"/>
              <a:pPr/>
              <a:t>3</a:t>
            </a:fld>
            <a:endParaRPr lang="de-DE" smtClean="0"/>
          </a:p>
        </p:txBody>
      </p:sp>
      <p:pic>
        <p:nvPicPr>
          <p:cNvPr id="5" name="Picture 2" descr="C:\Users\tgracic.HUP\Desktop\So-DI-CO\Logo\sodico.jpg"/>
          <p:cNvPicPr>
            <a:picLocks noChangeAspect="1" noChangeArrowheads="1"/>
          </p:cNvPicPr>
          <p:nvPr/>
        </p:nvPicPr>
        <p:blipFill>
          <a:blip r:embed="rId3"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smtClean="0"/>
              <a:t>Compliance </a:t>
            </a:r>
            <a:r>
              <a:rPr lang="de-AT" dirty="0" err="1" smtClean="0"/>
              <a:t>with</a:t>
            </a:r>
            <a:r>
              <a:rPr lang="de-AT" dirty="0" smtClean="0"/>
              <a:t> </a:t>
            </a:r>
            <a:r>
              <a:rPr lang="de-AT" dirty="0" err="1" smtClean="0"/>
              <a:t>social</a:t>
            </a:r>
            <a:r>
              <a:rPr lang="de-AT" dirty="0" smtClean="0"/>
              <a:t> </a:t>
            </a:r>
            <a:r>
              <a:rPr lang="de-AT" dirty="0" err="1" smtClean="0"/>
              <a:t>regulations</a:t>
            </a:r>
            <a:endParaRPr lang="de-AT" dirty="0"/>
          </a:p>
        </p:txBody>
      </p:sp>
      <p:sp>
        <p:nvSpPr>
          <p:cNvPr id="3" name="Inhaltsplatzhalter 2"/>
          <p:cNvSpPr>
            <a:spLocks noGrp="1"/>
          </p:cNvSpPr>
          <p:nvPr>
            <p:ph idx="1"/>
          </p:nvPr>
        </p:nvSpPr>
        <p:spPr/>
        <p:txBody>
          <a:bodyPr>
            <a:normAutofit fontScale="92500"/>
          </a:bodyPr>
          <a:lstStyle/>
          <a:p>
            <a:r>
              <a:rPr lang="de-AT" dirty="0" smtClean="0"/>
              <a:t>§ 84 BVergG  (Austrian </a:t>
            </a:r>
            <a:r>
              <a:rPr lang="de-AT" dirty="0" err="1" smtClean="0"/>
              <a:t>public</a:t>
            </a:r>
            <a:r>
              <a:rPr lang="de-AT" dirty="0" smtClean="0"/>
              <a:t> </a:t>
            </a:r>
            <a:r>
              <a:rPr lang="de-AT" dirty="0" err="1" smtClean="0"/>
              <a:t>procurement</a:t>
            </a:r>
            <a:r>
              <a:rPr lang="de-AT" dirty="0" smtClean="0"/>
              <a:t> </a:t>
            </a:r>
            <a:r>
              <a:rPr lang="de-AT" dirty="0" err="1" smtClean="0"/>
              <a:t>law</a:t>
            </a:r>
            <a:r>
              <a:rPr lang="de-AT" dirty="0" smtClean="0"/>
              <a:t>)</a:t>
            </a:r>
          </a:p>
          <a:p>
            <a:r>
              <a:rPr lang="de-AT" dirty="0" smtClean="0"/>
              <a:t>Contracting </a:t>
            </a:r>
            <a:r>
              <a:rPr lang="de-AT" dirty="0" err="1" smtClean="0"/>
              <a:t>authority</a:t>
            </a:r>
            <a:r>
              <a:rPr lang="de-AT" dirty="0" smtClean="0"/>
              <a:t> </a:t>
            </a:r>
            <a:r>
              <a:rPr lang="de-AT" dirty="0" err="1" smtClean="0"/>
              <a:t>has</a:t>
            </a:r>
            <a:r>
              <a:rPr lang="de-AT" dirty="0" smtClean="0"/>
              <a:t> </a:t>
            </a:r>
            <a:r>
              <a:rPr lang="de-AT" dirty="0" err="1" smtClean="0"/>
              <a:t>to</a:t>
            </a:r>
            <a:r>
              <a:rPr lang="de-AT" dirty="0" smtClean="0"/>
              <a:t> </a:t>
            </a:r>
          </a:p>
          <a:p>
            <a:pPr lvl="1"/>
            <a:r>
              <a:rPr lang="de-AT" dirty="0" err="1" smtClean="0"/>
              <a:t>apply</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for</a:t>
            </a:r>
            <a:r>
              <a:rPr lang="de-AT" dirty="0" smtClean="0"/>
              <a:t> </a:t>
            </a:r>
            <a:r>
              <a:rPr lang="de-AT" dirty="0" err="1" smtClean="0"/>
              <a:t>procurement</a:t>
            </a:r>
            <a:r>
              <a:rPr lang="de-AT" dirty="0" smtClean="0"/>
              <a:t> </a:t>
            </a:r>
            <a:r>
              <a:rPr lang="de-AT" dirty="0" err="1" smtClean="0"/>
              <a:t>procedures</a:t>
            </a:r>
            <a:r>
              <a:rPr lang="de-AT" dirty="0" smtClean="0"/>
              <a:t> in Austria</a:t>
            </a:r>
          </a:p>
          <a:p>
            <a:pPr lvl="1"/>
            <a:r>
              <a:rPr lang="de-AT" dirty="0" err="1" smtClean="0"/>
              <a:t>lay</a:t>
            </a:r>
            <a:r>
              <a:rPr lang="de-AT" dirty="0" smtClean="0"/>
              <a:t> down an </a:t>
            </a:r>
            <a:r>
              <a:rPr lang="de-AT" dirty="0" err="1" smtClean="0"/>
              <a:t>obligation</a:t>
            </a:r>
            <a:r>
              <a:rPr lang="de-AT" dirty="0" smtClean="0"/>
              <a:t> </a:t>
            </a:r>
            <a:r>
              <a:rPr lang="de-AT" dirty="0" err="1" smtClean="0"/>
              <a:t>for</a:t>
            </a:r>
            <a:r>
              <a:rPr lang="de-AT" dirty="0" smtClean="0"/>
              <a:t> </a:t>
            </a:r>
            <a:r>
              <a:rPr lang="de-AT" dirty="0" err="1" smtClean="0"/>
              <a:t>the</a:t>
            </a:r>
            <a:r>
              <a:rPr lang="de-AT" dirty="0" smtClean="0"/>
              <a:t> </a:t>
            </a:r>
            <a:r>
              <a:rPr lang="de-AT" dirty="0" err="1" smtClean="0"/>
              <a:t>tenderer</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documents</a:t>
            </a:r>
            <a:r>
              <a:rPr lang="de-AT" dirty="0" smtClean="0"/>
              <a:t> </a:t>
            </a:r>
            <a:r>
              <a:rPr lang="de-AT" dirty="0" err="1" smtClean="0"/>
              <a:t>to</a:t>
            </a:r>
            <a:r>
              <a:rPr lang="de-AT" dirty="0" smtClean="0"/>
              <a:t> </a:t>
            </a:r>
            <a:r>
              <a:rPr lang="de-AT" dirty="0" err="1" smtClean="0"/>
              <a:t>comply</a:t>
            </a:r>
            <a:r>
              <a:rPr lang="de-AT" dirty="0" smtClean="0"/>
              <a:t> </a:t>
            </a:r>
            <a:r>
              <a:rPr lang="de-AT" dirty="0" err="1" smtClean="0"/>
              <a:t>with</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when</a:t>
            </a:r>
            <a:r>
              <a:rPr lang="de-AT" dirty="0" smtClean="0"/>
              <a:t> </a:t>
            </a:r>
            <a:r>
              <a:rPr lang="de-AT" dirty="0" err="1" smtClean="0"/>
              <a:t>preparing</a:t>
            </a:r>
            <a:r>
              <a:rPr lang="de-AT" dirty="0" smtClean="0"/>
              <a:t> </a:t>
            </a:r>
            <a:r>
              <a:rPr lang="de-AT" dirty="0" err="1" smtClean="0"/>
              <a:t>the</a:t>
            </a:r>
            <a:r>
              <a:rPr lang="de-AT" dirty="0" smtClean="0"/>
              <a:t> </a:t>
            </a:r>
            <a:r>
              <a:rPr lang="de-AT" dirty="0" err="1" smtClean="0"/>
              <a:t>offer</a:t>
            </a:r>
            <a:endParaRPr lang="de-AT" dirty="0" smtClean="0"/>
          </a:p>
          <a:p>
            <a:pPr lvl="1"/>
            <a:r>
              <a:rPr lang="de-AT" dirty="0" err="1" smtClean="0"/>
              <a:t>state</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dosuments</a:t>
            </a:r>
            <a:r>
              <a:rPr lang="de-AT" dirty="0" smtClean="0"/>
              <a:t>, </a:t>
            </a:r>
            <a:r>
              <a:rPr lang="de-AT" dirty="0" err="1" smtClean="0"/>
              <a:t>that</a:t>
            </a:r>
            <a:r>
              <a:rPr lang="de-AT" dirty="0" smtClean="0"/>
              <a:t> </a:t>
            </a:r>
            <a:r>
              <a:rPr lang="de-AT" dirty="0" err="1" smtClean="0"/>
              <a:t>the</a:t>
            </a:r>
            <a:r>
              <a:rPr lang="de-AT" dirty="0" smtClean="0"/>
              <a:t> </a:t>
            </a:r>
            <a:r>
              <a:rPr lang="de-AT" dirty="0" err="1" smtClean="0"/>
              <a:t>tenderer</a:t>
            </a:r>
            <a:r>
              <a:rPr lang="de-AT" dirty="0" smtClean="0"/>
              <a:t> will </a:t>
            </a:r>
            <a:r>
              <a:rPr lang="de-AT" dirty="0" err="1" smtClean="0"/>
              <a:t>comply</a:t>
            </a:r>
            <a:r>
              <a:rPr lang="de-AT" dirty="0" smtClean="0"/>
              <a:t> </a:t>
            </a:r>
            <a:r>
              <a:rPr lang="de-AT" dirty="0" err="1" smtClean="0"/>
              <a:t>with</a:t>
            </a:r>
            <a:r>
              <a:rPr lang="de-AT" dirty="0" smtClean="0"/>
              <a:t> Austrian </a:t>
            </a:r>
            <a:r>
              <a:rPr lang="de-AT" dirty="0" err="1" smtClean="0"/>
              <a:t>social</a:t>
            </a:r>
            <a:r>
              <a:rPr lang="de-AT" dirty="0" smtClean="0"/>
              <a:t> </a:t>
            </a:r>
            <a:r>
              <a:rPr lang="de-AT" dirty="0" err="1" smtClean="0"/>
              <a:t>and</a:t>
            </a:r>
            <a:r>
              <a:rPr lang="de-AT" dirty="0" smtClean="0"/>
              <a:t> </a:t>
            </a:r>
            <a:r>
              <a:rPr lang="de-AT" dirty="0" err="1" smtClean="0"/>
              <a:t>employment</a:t>
            </a:r>
            <a:r>
              <a:rPr lang="de-AT" dirty="0" smtClean="0"/>
              <a:t> </a:t>
            </a:r>
            <a:r>
              <a:rPr lang="de-AT" dirty="0" err="1" smtClean="0"/>
              <a:t>law</a:t>
            </a:r>
            <a:r>
              <a:rPr lang="de-AT" dirty="0" smtClean="0"/>
              <a:t> </a:t>
            </a:r>
            <a:r>
              <a:rPr lang="de-AT" dirty="0" err="1" smtClean="0"/>
              <a:t>when</a:t>
            </a:r>
            <a:r>
              <a:rPr lang="de-AT" dirty="0" smtClean="0"/>
              <a:t> </a:t>
            </a:r>
            <a:r>
              <a:rPr lang="de-AT" dirty="0" err="1" smtClean="0"/>
              <a:t>executing</a:t>
            </a:r>
            <a:r>
              <a:rPr lang="de-AT" dirty="0" smtClean="0"/>
              <a:t> </a:t>
            </a:r>
            <a:r>
              <a:rPr lang="de-AT" dirty="0" err="1" smtClean="0"/>
              <a:t>the</a:t>
            </a:r>
            <a:r>
              <a:rPr lang="de-AT" dirty="0" smtClean="0"/>
              <a:t> </a:t>
            </a:r>
            <a:r>
              <a:rPr lang="de-AT" dirty="0" err="1" smtClean="0"/>
              <a:t>construction</a:t>
            </a:r>
            <a:r>
              <a:rPr lang="de-AT" dirty="0" smtClean="0"/>
              <a:t> </a:t>
            </a:r>
            <a:r>
              <a:rPr lang="de-AT" dirty="0" err="1" smtClean="0"/>
              <a:t>works</a:t>
            </a:r>
            <a:endParaRPr lang="de-AT" dirty="0" smtClean="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Encouragement</a:t>
            </a:r>
            <a:r>
              <a:rPr lang="de-AT" dirty="0" smtClean="0"/>
              <a:t> of </a:t>
            </a:r>
            <a:r>
              <a:rPr lang="de-AT" dirty="0" err="1" smtClean="0"/>
              <a:t>social</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fontScale="92500" lnSpcReduction="10000"/>
          </a:bodyPr>
          <a:lstStyle/>
          <a:p>
            <a:r>
              <a:rPr lang="de-AT" dirty="0" smtClean="0"/>
              <a:t>§ 19 BVergG</a:t>
            </a:r>
          </a:p>
          <a:p>
            <a:r>
              <a:rPr lang="de-AT" dirty="0" smtClean="0"/>
              <a:t>In </a:t>
            </a:r>
            <a:r>
              <a:rPr lang="de-AT" dirty="0" err="1" smtClean="0"/>
              <a:t>the</a:t>
            </a:r>
            <a:r>
              <a:rPr lang="de-AT" dirty="0" smtClean="0"/>
              <a:t> </a:t>
            </a:r>
            <a:r>
              <a:rPr lang="de-AT" dirty="0" err="1" smtClean="0"/>
              <a:t>tendering</a:t>
            </a:r>
            <a:r>
              <a:rPr lang="de-AT" dirty="0" smtClean="0"/>
              <a:t> </a:t>
            </a:r>
            <a:r>
              <a:rPr lang="de-AT" dirty="0" err="1" smtClean="0"/>
              <a:t>procedure</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may</a:t>
            </a:r>
            <a:r>
              <a:rPr lang="de-AT" dirty="0" smtClean="0"/>
              <a:t> promote </a:t>
            </a:r>
            <a:r>
              <a:rPr lang="de-AT" dirty="0" err="1" smtClean="0"/>
              <a:t>employment</a:t>
            </a:r>
            <a:r>
              <a:rPr lang="de-AT" dirty="0" smtClean="0"/>
              <a:t> of</a:t>
            </a:r>
          </a:p>
          <a:p>
            <a:pPr lvl="1"/>
            <a:r>
              <a:rPr lang="de-AT" dirty="0" smtClean="0"/>
              <a:t>Women</a:t>
            </a:r>
          </a:p>
          <a:p>
            <a:pPr lvl="1"/>
            <a:r>
              <a:rPr lang="de-AT" dirty="0" err="1" smtClean="0"/>
              <a:t>trainees</a:t>
            </a:r>
            <a:endParaRPr lang="de-AT" dirty="0" smtClean="0"/>
          </a:p>
          <a:p>
            <a:pPr lvl="1"/>
            <a:r>
              <a:rPr lang="de-AT" dirty="0" smtClean="0"/>
              <a:t>Long-</a:t>
            </a:r>
            <a:r>
              <a:rPr lang="de-AT" dirty="0" err="1" smtClean="0"/>
              <a:t>term</a:t>
            </a:r>
            <a:r>
              <a:rPr lang="de-AT" dirty="0" smtClean="0"/>
              <a:t> </a:t>
            </a:r>
            <a:r>
              <a:rPr lang="de-AT" dirty="0" err="1" smtClean="0"/>
              <a:t>unemployed</a:t>
            </a:r>
            <a:r>
              <a:rPr lang="de-AT" dirty="0" smtClean="0"/>
              <a:t> </a:t>
            </a:r>
          </a:p>
          <a:p>
            <a:pPr lvl="1"/>
            <a:r>
              <a:rPr lang="de-AT" dirty="0" err="1" smtClean="0"/>
              <a:t>Handicapped</a:t>
            </a:r>
            <a:endParaRPr lang="de-AT" dirty="0" smtClean="0"/>
          </a:p>
          <a:p>
            <a:pPr lvl="1"/>
            <a:r>
              <a:rPr lang="de-AT" dirty="0" err="1" smtClean="0"/>
              <a:t>Older</a:t>
            </a:r>
            <a:r>
              <a:rPr lang="de-AT" dirty="0" smtClean="0"/>
              <a:t> </a:t>
            </a:r>
            <a:r>
              <a:rPr lang="de-AT" dirty="0" err="1" smtClean="0"/>
              <a:t>jobholders</a:t>
            </a:r>
            <a:endParaRPr lang="de-AT" dirty="0" smtClean="0"/>
          </a:p>
          <a:p>
            <a:r>
              <a:rPr lang="de-AT" dirty="0" err="1" smtClean="0"/>
              <a:t>Or</a:t>
            </a:r>
            <a:r>
              <a:rPr lang="de-AT" dirty="0" smtClean="0"/>
              <a:t> </a:t>
            </a:r>
            <a:r>
              <a:rPr lang="de-AT" dirty="0" err="1" smtClean="0"/>
              <a:t>take</a:t>
            </a:r>
            <a:r>
              <a:rPr lang="de-AT" dirty="0" smtClean="0"/>
              <a:t> </a:t>
            </a:r>
            <a:r>
              <a:rPr lang="de-AT" dirty="0" err="1" smtClean="0"/>
              <a:t>further</a:t>
            </a:r>
            <a:r>
              <a:rPr lang="de-AT" dirty="0" smtClean="0"/>
              <a:t> </a:t>
            </a:r>
            <a:r>
              <a:rPr lang="de-AT" dirty="0" err="1" smtClean="0"/>
              <a:t>measures</a:t>
            </a:r>
            <a:r>
              <a:rPr lang="de-AT" dirty="0" smtClean="0"/>
              <a:t> </a:t>
            </a:r>
            <a:r>
              <a:rPr lang="de-AT" dirty="0" err="1" smtClean="0"/>
              <a:t>to</a:t>
            </a:r>
            <a:r>
              <a:rPr lang="de-AT" dirty="0" smtClean="0"/>
              <a:t> </a:t>
            </a:r>
            <a:r>
              <a:rPr lang="de-AT" dirty="0" err="1" smtClean="0"/>
              <a:t>implement</a:t>
            </a:r>
            <a:r>
              <a:rPr lang="de-AT" dirty="0" smtClean="0"/>
              <a:t> </a:t>
            </a:r>
            <a:r>
              <a:rPr lang="de-AT" dirty="0" err="1" smtClean="0"/>
              <a:t>other</a:t>
            </a:r>
            <a:r>
              <a:rPr lang="de-AT" dirty="0" smtClean="0"/>
              <a:t> </a:t>
            </a:r>
            <a:r>
              <a:rPr lang="de-AT" dirty="0" err="1" smtClean="0"/>
              <a:t>social</a:t>
            </a:r>
            <a:r>
              <a:rPr lang="de-AT" dirty="0" smtClean="0"/>
              <a:t> </a:t>
            </a:r>
            <a:r>
              <a:rPr lang="de-AT" dirty="0" err="1" smtClean="0"/>
              <a:t>interests</a:t>
            </a:r>
            <a:r>
              <a:rPr lang="de-AT" dirty="0" smtClean="0"/>
              <a:t>.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Encouragement</a:t>
            </a:r>
            <a:r>
              <a:rPr lang="de-AT" dirty="0" smtClean="0"/>
              <a:t> of </a:t>
            </a:r>
            <a:r>
              <a:rPr lang="de-AT" dirty="0" err="1" smtClean="0"/>
              <a:t>social</a:t>
            </a:r>
            <a:r>
              <a:rPr lang="de-AT" dirty="0" smtClean="0"/>
              <a:t> </a:t>
            </a:r>
            <a:r>
              <a:rPr lang="de-AT" dirty="0" err="1" smtClean="0"/>
              <a:t>procurement</a:t>
            </a:r>
            <a:endParaRPr lang="de-AT" dirty="0"/>
          </a:p>
        </p:txBody>
      </p:sp>
      <p:sp>
        <p:nvSpPr>
          <p:cNvPr id="3" name="Inhaltsplatzhalter 2"/>
          <p:cNvSpPr>
            <a:spLocks noGrp="1"/>
          </p:cNvSpPr>
          <p:nvPr>
            <p:ph idx="1"/>
          </p:nvPr>
        </p:nvSpPr>
        <p:spPr/>
        <p:txBody>
          <a:bodyPr>
            <a:normAutofit/>
          </a:bodyPr>
          <a:lstStyle/>
          <a:p>
            <a:r>
              <a:rPr lang="de-AT" dirty="0" err="1" smtClean="0"/>
              <a:t>Particularly</a:t>
            </a:r>
            <a:r>
              <a:rPr lang="de-AT" dirty="0" smtClean="0"/>
              <a:t> </a:t>
            </a:r>
            <a:r>
              <a:rPr lang="de-AT" dirty="0" err="1" smtClean="0"/>
              <a:t>through</a:t>
            </a:r>
            <a:r>
              <a:rPr lang="de-AT" dirty="0" smtClean="0"/>
              <a:t> </a:t>
            </a:r>
            <a:r>
              <a:rPr lang="de-AT" dirty="0" err="1" smtClean="0"/>
              <a:t>consideration</a:t>
            </a:r>
            <a:r>
              <a:rPr lang="de-AT" dirty="0" smtClean="0"/>
              <a:t> in </a:t>
            </a:r>
          </a:p>
          <a:p>
            <a:pPr lvl="1"/>
            <a:r>
              <a:rPr lang="de-AT" dirty="0" smtClean="0"/>
              <a:t>Performance </a:t>
            </a:r>
            <a:r>
              <a:rPr lang="de-AT" dirty="0" err="1" smtClean="0"/>
              <a:t>description</a:t>
            </a:r>
            <a:endParaRPr lang="de-AT" dirty="0" smtClean="0"/>
          </a:p>
          <a:p>
            <a:pPr lvl="1"/>
            <a:r>
              <a:rPr lang="de-AT" dirty="0" smtClean="0"/>
              <a:t>Technical </a:t>
            </a:r>
            <a:r>
              <a:rPr lang="de-AT" dirty="0" err="1" smtClean="0"/>
              <a:t>specifications</a:t>
            </a:r>
            <a:endParaRPr lang="de-AT" dirty="0" smtClean="0"/>
          </a:p>
          <a:p>
            <a:pPr lvl="1"/>
            <a:r>
              <a:rPr lang="de-AT" dirty="0" smtClean="0"/>
              <a:t>Determination of </a:t>
            </a:r>
            <a:r>
              <a:rPr lang="de-AT" dirty="0" err="1" smtClean="0"/>
              <a:t>award</a:t>
            </a:r>
            <a:r>
              <a:rPr lang="de-AT" dirty="0" smtClean="0"/>
              <a:t> </a:t>
            </a:r>
            <a:r>
              <a:rPr lang="de-AT" dirty="0" err="1" smtClean="0"/>
              <a:t>criteria</a:t>
            </a:r>
            <a:endParaRPr lang="de-AT" dirty="0" smtClean="0"/>
          </a:p>
          <a:p>
            <a:pPr lvl="1"/>
            <a:r>
              <a:rPr lang="de-AT" dirty="0" smtClean="0"/>
              <a:t>Definition of </a:t>
            </a:r>
            <a:r>
              <a:rPr lang="de-AT" dirty="0" err="1" smtClean="0"/>
              <a:t>contract</a:t>
            </a:r>
            <a:r>
              <a:rPr lang="de-AT" dirty="0" smtClean="0"/>
              <a:t> </a:t>
            </a:r>
            <a:r>
              <a:rPr lang="de-AT" dirty="0" err="1" smtClean="0"/>
              <a:t>conditions</a:t>
            </a:r>
            <a:endParaRPr lang="de-AT" dirty="0" smtClean="0"/>
          </a:p>
          <a:p>
            <a:r>
              <a:rPr lang="de-AT" dirty="0" err="1" smtClean="0"/>
              <a:t>From</a:t>
            </a:r>
            <a:r>
              <a:rPr lang="de-AT" dirty="0" smtClean="0"/>
              <a:t> </a:t>
            </a:r>
            <a:r>
              <a:rPr lang="de-AT" dirty="0" err="1" smtClean="0"/>
              <a:t>experience</a:t>
            </a:r>
            <a:r>
              <a:rPr lang="de-AT" dirty="0" smtClean="0"/>
              <a:t> a </a:t>
            </a:r>
            <a:r>
              <a:rPr lang="de-AT" dirty="0" err="1" smtClean="0"/>
              <a:t>source</a:t>
            </a:r>
            <a:r>
              <a:rPr lang="de-AT" dirty="0" smtClean="0"/>
              <a:t> of </a:t>
            </a:r>
            <a:r>
              <a:rPr lang="de-AT" dirty="0" err="1" smtClean="0"/>
              <a:t>complications</a:t>
            </a:r>
            <a:r>
              <a:rPr lang="de-AT" dirty="0" smtClean="0"/>
              <a:t> in </a:t>
            </a:r>
            <a:r>
              <a:rPr lang="de-AT" dirty="0" err="1" smtClean="0"/>
              <a:t>the</a:t>
            </a:r>
            <a:r>
              <a:rPr lang="de-AT" dirty="0" smtClean="0"/>
              <a:t> </a:t>
            </a:r>
            <a:r>
              <a:rPr lang="de-AT" dirty="0" err="1" smtClean="0"/>
              <a:t>tender</a:t>
            </a:r>
            <a:r>
              <a:rPr lang="de-AT" dirty="0" smtClean="0"/>
              <a:t> </a:t>
            </a:r>
            <a:r>
              <a:rPr lang="de-AT" dirty="0" err="1" smtClean="0"/>
              <a:t>process</a:t>
            </a:r>
            <a:r>
              <a:rPr lang="de-AT" dirty="0" smtClean="0"/>
              <a:t> </a:t>
            </a:r>
            <a:r>
              <a:rPr lang="de-AT" dirty="0" err="1" smtClean="0"/>
              <a:t>when</a:t>
            </a:r>
            <a:r>
              <a:rPr lang="de-AT" dirty="0" smtClean="0"/>
              <a:t> </a:t>
            </a:r>
            <a:r>
              <a:rPr lang="de-AT" dirty="0" err="1" smtClean="0"/>
              <a:t>applied</a:t>
            </a:r>
            <a:r>
              <a:rPr lang="de-AT" dirty="0" smtClean="0"/>
              <a:t> </a:t>
            </a:r>
            <a:r>
              <a:rPr lang="de-AT" dirty="0" err="1" smtClean="0"/>
              <a:t>without</a:t>
            </a:r>
            <a:r>
              <a:rPr lang="de-AT" dirty="0" smtClean="0"/>
              <a:t> </a:t>
            </a:r>
            <a:r>
              <a:rPr lang="de-AT" dirty="0" err="1" smtClean="0"/>
              <a:t>special</a:t>
            </a:r>
            <a:r>
              <a:rPr lang="de-AT" dirty="0" smtClean="0"/>
              <a:t> </a:t>
            </a:r>
            <a:r>
              <a:rPr lang="de-AT" dirty="0" err="1" smtClean="0"/>
              <a:t>know-how</a:t>
            </a:r>
            <a:r>
              <a:rPr lang="de-AT" dirty="0" smtClean="0"/>
              <a:t> </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Social</a:t>
            </a:r>
            <a:r>
              <a:rPr lang="de-AT" dirty="0" smtClean="0"/>
              <a:t> Award </a:t>
            </a:r>
            <a:r>
              <a:rPr lang="de-AT" dirty="0" err="1" smtClean="0"/>
              <a:t>Criteria</a:t>
            </a:r>
            <a:endParaRPr lang="de-AT" dirty="0"/>
          </a:p>
        </p:txBody>
      </p:sp>
      <p:sp>
        <p:nvSpPr>
          <p:cNvPr id="3" name="Inhaltsplatzhalter 2"/>
          <p:cNvSpPr>
            <a:spLocks noGrp="1"/>
          </p:cNvSpPr>
          <p:nvPr>
            <p:ph idx="1"/>
          </p:nvPr>
        </p:nvSpPr>
        <p:spPr/>
        <p:txBody>
          <a:bodyPr>
            <a:normAutofit fontScale="62500" lnSpcReduction="20000"/>
          </a:bodyPr>
          <a:lstStyle/>
          <a:p>
            <a:pPr>
              <a:buNone/>
            </a:pPr>
            <a:r>
              <a:rPr lang="en-US" dirty="0" smtClean="0"/>
              <a:t>Subject of award criteria or contract performance conditions can be:</a:t>
            </a:r>
          </a:p>
          <a:p>
            <a:r>
              <a:rPr lang="en-US" dirty="0" smtClean="0"/>
              <a:t>Measures aiming at the protection of health of the staff involved in the production process</a:t>
            </a:r>
          </a:p>
          <a:p>
            <a:r>
              <a:rPr lang="en-US" dirty="0" smtClean="0"/>
              <a:t>the </a:t>
            </a:r>
            <a:r>
              <a:rPr lang="en-US" dirty="0" err="1" smtClean="0"/>
              <a:t>favouring</a:t>
            </a:r>
            <a:r>
              <a:rPr lang="en-US" dirty="0" smtClean="0"/>
              <a:t> of social integration of disadvantaged persons or </a:t>
            </a:r>
          </a:p>
          <a:p>
            <a:r>
              <a:rPr lang="en-US" dirty="0" smtClean="0"/>
              <a:t>members of vulnerable groups amongst the persons assigned to performing the contract </a:t>
            </a:r>
          </a:p>
          <a:p>
            <a:pPr>
              <a:buNone/>
            </a:pPr>
            <a:r>
              <a:rPr lang="en-US" dirty="0" smtClean="0"/>
              <a:t>provided that they relate to the works, supplies or services to be provided </a:t>
            </a:r>
          </a:p>
          <a:p>
            <a:pPr>
              <a:buNone/>
            </a:pPr>
            <a:r>
              <a:rPr lang="en-US" dirty="0" smtClean="0"/>
              <a:t>under the contract. </a:t>
            </a:r>
          </a:p>
          <a:p>
            <a:pPr>
              <a:buNone/>
            </a:pPr>
            <a:endParaRPr lang="en-US" dirty="0" smtClean="0"/>
          </a:p>
          <a:p>
            <a:pPr>
              <a:buNone/>
            </a:pPr>
            <a:r>
              <a:rPr lang="en-US" dirty="0" smtClean="0"/>
              <a:t>For instance, such criteria or conditions may refer, amongst other things, to</a:t>
            </a:r>
          </a:p>
          <a:p>
            <a:r>
              <a:rPr lang="en-US" dirty="0" smtClean="0"/>
              <a:t>the employment of long-term job-seekers, </a:t>
            </a:r>
          </a:p>
          <a:p>
            <a:r>
              <a:rPr lang="en-US" dirty="0" smtClean="0"/>
              <a:t>the implementation of training measures for the unemployed or young persons in the course of the performance of the contract to be awarded. </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852936"/>
            <a:ext cx="7772400" cy="1470025"/>
          </a:xfrm>
        </p:spPr>
        <p:txBody>
          <a:bodyPr>
            <a:normAutofit/>
          </a:bodyPr>
          <a:lstStyle/>
          <a:p>
            <a:r>
              <a:rPr lang="de-AT" dirty="0" err="1" smtClean="0"/>
              <a:t>Thank</a:t>
            </a:r>
            <a:r>
              <a:rPr lang="de-AT" dirty="0" smtClean="0"/>
              <a:t> </a:t>
            </a:r>
            <a:r>
              <a:rPr lang="de-AT" dirty="0" err="1" smtClean="0"/>
              <a:t>you</a:t>
            </a:r>
            <a:r>
              <a:rPr lang="de-AT" dirty="0" smtClean="0"/>
              <a:t> </a:t>
            </a:r>
            <a:r>
              <a:rPr lang="de-AT" dirty="0" err="1" smtClean="0"/>
              <a:t>for</a:t>
            </a:r>
            <a:r>
              <a:rPr lang="de-AT" dirty="0" smtClean="0"/>
              <a:t> </a:t>
            </a:r>
            <a:r>
              <a:rPr lang="de-AT" dirty="0" err="1" smtClean="0"/>
              <a:t>your</a:t>
            </a:r>
            <a:r>
              <a:rPr lang="de-AT" dirty="0" smtClean="0"/>
              <a:t> </a:t>
            </a:r>
            <a:r>
              <a:rPr lang="de-AT" dirty="0" err="1" smtClean="0"/>
              <a:t>attention</a:t>
            </a:r>
            <a:r>
              <a:rPr lang="de-AT" dirty="0" smtClean="0"/>
              <a: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3347864" y="1052736"/>
            <a:ext cx="2538984" cy="579120"/>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r>
              <a:rPr lang="en-GB" sz="4000" dirty="0" smtClean="0"/>
              <a:t>Basis of procurement procedures</a:t>
            </a:r>
            <a:endParaRPr lang="de-DE" sz="4000" dirty="0" smtClean="0"/>
          </a:p>
        </p:txBody>
      </p:sp>
      <p:sp>
        <p:nvSpPr>
          <p:cNvPr id="62467" name="Foliennummernplatzhalt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5E041CD-F47E-4B34-9DB0-89509DC3F1A4}" type="slidenum">
              <a:rPr lang="de-DE" smtClean="0"/>
              <a:pPr/>
              <a:t>4</a:t>
            </a:fld>
            <a:endParaRPr lang="de-DE" smtClean="0"/>
          </a:p>
        </p:txBody>
      </p:sp>
      <p:sp>
        <p:nvSpPr>
          <p:cNvPr id="92163" name="Rectangle 3"/>
          <p:cNvSpPr>
            <a:spLocks noGrp="1" noChangeArrowheads="1"/>
          </p:cNvSpPr>
          <p:nvPr>
            <p:ph type="subTitle" idx="4294967295"/>
          </p:nvPr>
        </p:nvSpPr>
        <p:spPr>
          <a:xfrm>
            <a:off x="468313" y="1268413"/>
            <a:ext cx="7848600" cy="3816350"/>
          </a:xfrm>
        </p:spPr>
        <p:txBody>
          <a:bodyPr>
            <a:noAutofit/>
          </a:bodyPr>
          <a:lstStyle/>
          <a:p>
            <a:pPr marL="0" indent="0">
              <a:lnSpc>
                <a:spcPct val="80000"/>
              </a:lnSpc>
              <a:defRPr/>
            </a:pPr>
            <a:r>
              <a:rPr lang="de-DE" sz="2700" dirty="0" err="1" smtClean="0">
                <a:latin typeface="+mj-lt"/>
              </a:rPr>
              <a:t>Procdures</a:t>
            </a:r>
            <a:r>
              <a:rPr lang="de-DE" sz="2700" dirty="0" smtClean="0">
                <a:latin typeface="+mj-lt"/>
              </a:rPr>
              <a:t> in Austrian </a:t>
            </a:r>
            <a:r>
              <a:rPr lang="de-DE" sz="2700" dirty="0" err="1" smtClean="0">
                <a:latin typeface="+mj-lt"/>
              </a:rPr>
              <a:t>public</a:t>
            </a:r>
            <a:r>
              <a:rPr lang="de-DE" sz="2700" dirty="0" smtClean="0">
                <a:latin typeface="+mj-lt"/>
              </a:rPr>
              <a:t> </a:t>
            </a:r>
            <a:r>
              <a:rPr lang="de-DE" sz="2700" dirty="0" err="1" smtClean="0">
                <a:latin typeface="+mj-lt"/>
              </a:rPr>
              <a:t>procurement</a:t>
            </a:r>
            <a:r>
              <a:rPr lang="de-DE" sz="2700" dirty="0" smtClean="0">
                <a:latin typeface="+mj-lt"/>
              </a:rPr>
              <a:t> </a:t>
            </a:r>
            <a:r>
              <a:rPr lang="de-DE" sz="2700" dirty="0" err="1" smtClean="0">
                <a:latin typeface="+mj-lt"/>
              </a:rPr>
              <a:t>law</a:t>
            </a:r>
            <a:r>
              <a:rPr lang="de-DE" sz="2700" dirty="0" smtClean="0">
                <a:latin typeface="+mj-lt"/>
              </a:rPr>
              <a:t> </a:t>
            </a:r>
            <a:r>
              <a:rPr lang="de-DE" sz="2700" dirty="0" err="1" smtClean="0">
                <a:latin typeface="+mj-lt"/>
              </a:rPr>
              <a:t>are</a:t>
            </a:r>
            <a:r>
              <a:rPr lang="de-DE" sz="2700" dirty="0" smtClean="0">
                <a:latin typeface="+mj-lt"/>
              </a:rPr>
              <a:t> </a:t>
            </a:r>
            <a:r>
              <a:rPr lang="de-DE" sz="2700" dirty="0" err="1" smtClean="0">
                <a:latin typeface="+mj-lt"/>
              </a:rPr>
              <a:t>mandatory</a:t>
            </a:r>
            <a:endParaRPr lang="de-DE" sz="2700" dirty="0" smtClean="0">
              <a:latin typeface="+mj-lt"/>
            </a:endParaRPr>
          </a:p>
          <a:p>
            <a:pPr marL="0" indent="0">
              <a:lnSpc>
                <a:spcPct val="80000"/>
              </a:lnSpc>
              <a:defRPr/>
            </a:pPr>
            <a:endParaRPr lang="de-DE" sz="2700" dirty="0" smtClean="0">
              <a:latin typeface="+mj-lt"/>
            </a:endParaRPr>
          </a:p>
          <a:p>
            <a:pPr marL="0" indent="0">
              <a:lnSpc>
                <a:spcPct val="80000"/>
              </a:lnSpc>
              <a:defRPr/>
            </a:pPr>
            <a:r>
              <a:rPr lang="de-DE" sz="2700" dirty="0" smtClean="0">
                <a:latin typeface="+mj-lt"/>
              </a:rPr>
              <a:t>May not </a:t>
            </a:r>
            <a:r>
              <a:rPr lang="de-DE" sz="2700" dirty="0" err="1" smtClean="0">
                <a:latin typeface="+mj-lt"/>
              </a:rPr>
              <a:t>be</a:t>
            </a:r>
            <a:r>
              <a:rPr lang="de-DE" sz="2700" dirty="0" smtClean="0">
                <a:latin typeface="+mj-lt"/>
              </a:rPr>
              <a:t> </a:t>
            </a:r>
            <a:r>
              <a:rPr lang="de-DE" sz="2700" dirty="0" err="1" smtClean="0">
                <a:latin typeface="+mj-lt"/>
              </a:rPr>
              <a:t>discriminating</a:t>
            </a:r>
            <a:endParaRPr lang="de-DE" sz="2700" dirty="0" smtClean="0">
              <a:latin typeface="+mj-lt"/>
            </a:endParaRPr>
          </a:p>
          <a:p>
            <a:pPr marL="0" indent="0">
              <a:lnSpc>
                <a:spcPct val="80000"/>
              </a:lnSpc>
              <a:defRPr/>
            </a:pPr>
            <a:endParaRPr lang="de-DE" sz="2700" dirty="0" smtClean="0">
              <a:latin typeface="+mj-lt"/>
            </a:endParaRPr>
          </a:p>
          <a:p>
            <a:pPr marL="0" indent="0">
              <a:lnSpc>
                <a:spcPct val="80000"/>
              </a:lnSpc>
              <a:defRPr/>
            </a:pPr>
            <a:r>
              <a:rPr lang="de-DE" sz="2700" dirty="0" err="1" smtClean="0">
                <a:latin typeface="+mj-lt"/>
              </a:rPr>
              <a:t>Equal</a:t>
            </a:r>
            <a:r>
              <a:rPr lang="de-DE" sz="2700" dirty="0" smtClean="0">
                <a:latin typeface="+mj-lt"/>
              </a:rPr>
              <a:t> </a:t>
            </a:r>
            <a:r>
              <a:rPr lang="de-DE" sz="2700" dirty="0" err="1" smtClean="0">
                <a:latin typeface="+mj-lt"/>
              </a:rPr>
              <a:t>treatment</a:t>
            </a:r>
            <a:r>
              <a:rPr lang="de-DE" sz="2700" dirty="0" smtClean="0">
                <a:latin typeface="+mj-lt"/>
              </a:rPr>
              <a:t> of all </a:t>
            </a:r>
            <a:r>
              <a:rPr lang="de-DE" sz="2700" dirty="0" err="1" smtClean="0">
                <a:latin typeface="+mj-lt"/>
              </a:rPr>
              <a:t>bidders</a:t>
            </a:r>
            <a:endParaRPr lang="de-DE" sz="2700" dirty="0" smtClean="0">
              <a:latin typeface="+mj-lt"/>
            </a:endParaRPr>
          </a:p>
          <a:p>
            <a:pPr marL="0" indent="0">
              <a:lnSpc>
                <a:spcPct val="80000"/>
              </a:lnSpc>
              <a:defRPr/>
            </a:pPr>
            <a:endParaRPr lang="de-DE" sz="2700" dirty="0" smtClean="0">
              <a:latin typeface="+mj-lt"/>
            </a:endParaRPr>
          </a:p>
          <a:p>
            <a:pPr marL="0" indent="0">
              <a:lnSpc>
                <a:spcPct val="80000"/>
              </a:lnSpc>
              <a:defRPr/>
            </a:pPr>
            <a:r>
              <a:rPr lang="de-DE" sz="2700" dirty="0" smtClean="0">
                <a:latin typeface="+mj-lt"/>
              </a:rPr>
              <a:t>Fair </a:t>
            </a:r>
            <a:r>
              <a:rPr lang="de-DE" sz="2700" dirty="0" err="1" smtClean="0">
                <a:latin typeface="+mj-lt"/>
              </a:rPr>
              <a:t>competiton</a:t>
            </a:r>
            <a:endParaRPr lang="de-DE" sz="2700" dirty="0" smtClean="0">
              <a:latin typeface="+mj-lt"/>
            </a:endParaRPr>
          </a:p>
        </p:txBody>
      </p:sp>
      <p:pic>
        <p:nvPicPr>
          <p:cNvPr id="5"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pPr eaLnBrk="1" hangingPunct="1"/>
            <a:r>
              <a:rPr lang="en-GB" sz="4000" dirty="0" smtClean="0"/>
              <a:t>Examination of tenders</a:t>
            </a:r>
            <a:endParaRPr lang="de-DE" sz="4000" dirty="0" smtClean="0"/>
          </a:p>
        </p:txBody>
      </p:sp>
      <p:sp>
        <p:nvSpPr>
          <p:cNvPr id="106499" name="Foliennummernplatzhalt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9E5B3B9-6EB5-430D-8F9A-C2C96C41EAB7}" type="slidenum">
              <a:rPr lang="de-DE" smtClean="0"/>
              <a:pPr/>
              <a:t>5</a:t>
            </a:fld>
            <a:endParaRPr lang="de-DE" smtClean="0"/>
          </a:p>
        </p:txBody>
      </p:sp>
      <p:sp>
        <p:nvSpPr>
          <p:cNvPr id="2" name="Rectangle 3"/>
          <p:cNvSpPr>
            <a:spLocks noGrp="1" noChangeArrowheads="1"/>
          </p:cNvSpPr>
          <p:nvPr>
            <p:ph type="subTitle" idx="4294967295"/>
          </p:nvPr>
        </p:nvSpPr>
        <p:spPr>
          <a:xfrm>
            <a:off x="468313" y="1196975"/>
            <a:ext cx="7848600" cy="3816350"/>
          </a:xfrm>
        </p:spPr>
        <p:txBody>
          <a:bodyPr>
            <a:normAutofit/>
          </a:bodyPr>
          <a:lstStyle/>
          <a:p>
            <a:endParaRPr lang="de-AT" sz="2400" dirty="0" smtClean="0"/>
          </a:p>
          <a:p>
            <a:pPr>
              <a:buNone/>
            </a:pPr>
            <a:r>
              <a:rPr lang="en-US" sz="2400" dirty="0" smtClean="0"/>
              <a:t>If tenders appear to be abnormally low in relation to the goods, works or services, the contracting authority shall, before it may reject those tenders, request in writing details of the constituent elements of the tender which it considers relevant.</a:t>
            </a:r>
          </a:p>
          <a:p>
            <a:pPr>
              <a:buNone/>
            </a:pPr>
            <a:endParaRPr lang="de-DE" sz="2700" dirty="0" smtClean="0">
              <a:latin typeface="+mj-lt"/>
            </a:endParaRPr>
          </a:p>
          <a:p>
            <a:pPr marL="0" indent="0">
              <a:lnSpc>
                <a:spcPct val="90000"/>
              </a:lnSpc>
              <a:defRPr/>
            </a:pPr>
            <a:r>
              <a:rPr lang="de-DE" sz="2700" dirty="0" smtClean="0">
                <a:latin typeface="+mj-lt"/>
              </a:rPr>
              <a:t> In Austria: „</a:t>
            </a:r>
            <a:r>
              <a:rPr lang="de-DE" sz="2700" dirty="0" err="1" smtClean="0">
                <a:latin typeface="+mj-lt"/>
              </a:rPr>
              <a:t>economically</a:t>
            </a:r>
            <a:r>
              <a:rPr lang="de-DE" sz="2700" dirty="0" smtClean="0">
                <a:latin typeface="+mj-lt"/>
              </a:rPr>
              <a:t> </a:t>
            </a:r>
            <a:r>
              <a:rPr lang="de-DE" sz="2700" dirty="0" err="1" smtClean="0">
                <a:latin typeface="+mj-lt"/>
              </a:rPr>
              <a:t>comprehensible</a:t>
            </a:r>
            <a:r>
              <a:rPr lang="de-DE" sz="2700" dirty="0" smtClean="0">
                <a:latin typeface="+mj-lt"/>
              </a:rPr>
              <a:t>“</a:t>
            </a:r>
          </a:p>
          <a:p>
            <a:pPr marL="0" indent="0" eaLnBrk="1" fontAlgn="auto" hangingPunct="1">
              <a:lnSpc>
                <a:spcPct val="90000"/>
              </a:lnSpc>
              <a:spcAft>
                <a:spcPts val="0"/>
              </a:spcAft>
              <a:buNone/>
              <a:defRPr/>
            </a:pPr>
            <a:endParaRPr lang="de-DE" sz="2700" dirty="0" smtClean="0">
              <a:latin typeface="+mj-lt"/>
            </a:endParaRPr>
          </a:p>
          <a:p>
            <a:pPr marL="0" indent="0" eaLnBrk="1" fontAlgn="auto" hangingPunct="1">
              <a:lnSpc>
                <a:spcPct val="90000"/>
              </a:lnSpc>
              <a:spcAft>
                <a:spcPts val="0"/>
              </a:spcAft>
              <a:defRPr/>
            </a:pPr>
            <a:endParaRPr lang="de-DE" sz="2700" dirty="0" smtClean="0">
              <a:latin typeface="+mj-lt"/>
            </a:endParaRPr>
          </a:p>
          <a:p>
            <a:pPr marL="0" indent="0" eaLnBrk="1" fontAlgn="auto" hangingPunct="1">
              <a:lnSpc>
                <a:spcPct val="90000"/>
              </a:lnSpc>
              <a:spcAft>
                <a:spcPts val="0"/>
              </a:spcAft>
              <a:defRPr/>
            </a:pPr>
            <a:endParaRPr lang="de-DE" sz="2700" dirty="0" smtClean="0">
              <a:latin typeface="+mj-lt"/>
            </a:endParaRPr>
          </a:p>
        </p:txBody>
      </p:sp>
      <p:pic>
        <p:nvPicPr>
          <p:cNvPr id="5"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Abnormally</a:t>
            </a:r>
            <a:r>
              <a:rPr lang="de-AT" dirty="0" smtClean="0"/>
              <a:t> </a:t>
            </a:r>
            <a:r>
              <a:rPr lang="de-AT" dirty="0" err="1" smtClean="0"/>
              <a:t>low</a:t>
            </a:r>
            <a:r>
              <a:rPr lang="de-AT" dirty="0" smtClean="0"/>
              <a:t> </a:t>
            </a:r>
            <a:r>
              <a:rPr lang="de-AT" dirty="0" err="1" smtClean="0"/>
              <a:t>tenders</a:t>
            </a:r>
            <a:r>
              <a:rPr lang="de-AT" dirty="0" smtClean="0"/>
              <a:t> – </a:t>
            </a:r>
            <a:br>
              <a:rPr lang="de-AT" dirty="0" smtClean="0"/>
            </a:br>
            <a:r>
              <a:rPr lang="de-AT" dirty="0" smtClean="0"/>
              <a:t>EU </a:t>
            </a:r>
            <a:r>
              <a:rPr lang="de-AT" dirty="0" err="1" smtClean="0"/>
              <a:t>draft</a:t>
            </a:r>
            <a:r>
              <a:rPr lang="de-AT" dirty="0" smtClean="0"/>
              <a:t> </a:t>
            </a:r>
            <a:r>
              <a:rPr lang="de-AT" dirty="0" err="1" smtClean="0"/>
              <a:t>directive</a:t>
            </a:r>
            <a:endParaRPr lang="de-AT" dirty="0"/>
          </a:p>
        </p:txBody>
      </p:sp>
      <p:sp>
        <p:nvSpPr>
          <p:cNvPr id="3" name="Inhaltsplatzhalter 2"/>
          <p:cNvSpPr>
            <a:spLocks noGrp="1"/>
          </p:cNvSpPr>
          <p:nvPr>
            <p:ph idx="1"/>
          </p:nvPr>
        </p:nvSpPr>
        <p:spPr/>
        <p:txBody>
          <a:bodyPr>
            <a:normAutofit fontScale="70000" lnSpcReduction="20000"/>
          </a:bodyPr>
          <a:lstStyle/>
          <a:p>
            <a:pPr>
              <a:buNone/>
            </a:pPr>
            <a:r>
              <a:rPr lang="en-US" dirty="0" smtClean="0"/>
              <a:t>Where tenders appear to be abnormally low in relation to the works,</a:t>
            </a:r>
          </a:p>
          <a:p>
            <a:pPr>
              <a:buNone/>
            </a:pPr>
            <a:r>
              <a:rPr lang="en-US" dirty="0" smtClean="0"/>
              <a:t>supplies or services, the contracting authority may require economic </a:t>
            </a:r>
          </a:p>
          <a:p>
            <a:pPr>
              <a:buNone/>
            </a:pPr>
            <a:r>
              <a:rPr lang="en-US" dirty="0" smtClean="0"/>
              <a:t>operators to explain the price or costs proposed in the tender.</a:t>
            </a:r>
          </a:p>
          <a:p>
            <a:pPr>
              <a:buNone/>
            </a:pPr>
            <a:endParaRPr lang="en-US" dirty="0" smtClean="0"/>
          </a:p>
          <a:p>
            <a:pPr>
              <a:buNone/>
            </a:pPr>
            <a:r>
              <a:rPr lang="en-US" dirty="0" smtClean="0"/>
              <a:t>Explanations may in particular relate to:</a:t>
            </a:r>
          </a:p>
          <a:p>
            <a:r>
              <a:rPr lang="en-US" dirty="0" smtClean="0"/>
              <a:t>the economics of the construction method, the manufacturing process or the services </a:t>
            </a:r>
            <a:r>
              <a:rPr lang="de-AT" dirty="0" err="1" smtClean="0"/>
              <a:t>provided</a:t>
            </a:r>
            <a:r>
              <a:rPr lang="de-AT" dirty="0" smtClean="0"/>
              <a:t>;</a:t>
            </a:r>
          </a:p>
          <a:p>
            <a:r>
              <a:rPr lang="en-US" dirty="0" smtClean="0"/>
              <a:t>the technical solutions chosen or any exceptionally </a:t>
            </a:r>
            <a:r>
              <a:rPr lang="en-US" dirty="0" err="1" smtClean="0"/>
              <a:t>favourable</a:t>
            </a:r>
            <a:r>
              <a:rPr lang="en-US" dirty="0" smtClean="0"/>
              <a:t> conditions available to the </a:t>
            </a:r>
            <a:r>
              <a:rPr lang="en-US" dirty="0" err="1" smtClean="0"/>
              <a:t>tenderer</a:t>
            </a:r>
            <a:r>
              <a:rPr lang="en-US" dirty="0" smtClean="0"/>
              <a:t> for the execution of the work or for the supply of the goods or services;</a:t>
            </a:r>
          </a:p>
          <a:p>
            <a:r>
              <a:rPr lang="en-US" dirty="0" smtClean="0"/>
              <a:t>compliance with social and </a:t>
            </a:r>
            <a:r>
              <a:rPr lang="en-US" dirty="0" err="1" smtClean="0"/>
              <a:t>labour</a:t>
            </a:r>
            <a:r>
              <a:rPr lang="en-US" dirty="0" smtClean="0"/>
              <a:t> law </a:t>
            </a:r>
          </a:p>
          <a:p>
            <a:r>
              <a:rPr lang="en-US" dirty="0" smtClean="0"/>
              <a:t>the possibility of the </a:t>
            </a:r>
            <a:r>
              <a:rPr lang="en-US" dirty="0" err="1" smtClean="0"/>
              <a:t>tenderer</a:t>
            </a:r>
            <a:r>
              <a:rPr lang="en-US" dirty="0" smtClean="0"/>
              <a:t> obtaining State aid.</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AT" dirty="0" err="1" smtClean="0"/>
              <a:t>Abnormally</a:t>
            </a:r>
            <a:r>
              <a:rPr lang="de-AT" dirty="0" smtClean="0"/>
              <a:t> </a:t>
            </a:r>
            <a:r>
              <a:rPr lang="de-AT" dirty="0" err="1" smtClean="0"/>
              <a:t>low</a:t>
            </a:r>
            <a:r>
              <a:rPr lang="de-AT" dirty="0" smtClean="0"/>
              <a:t> </a:t>
            </a:r>
            <a:r>
              <a:rPr lang="de-AT" dirty="0" err="1" smtClean="0"/>
              <a:t>tenders</a:t>
            </a:r>
            <a:r>
              <a:rPr lang="de-AT" dirty="0" smtClean="0"/>
              <a:t> – </a:t>
            </a:r>
            <a:br>
              <a:rPr lang="de-AT" dirty="0" smtClean="0"/>
            </a:br>
            <a:r>
              <a:rPr lang="de-AT" dirty="0" smtClean="0"/>
              <a:t>EU </a:t>
            </a:r>
            <a:r>
              <a:rPr lang="de-AT" dirty="0" err="1" smtClean="0"/>
              <a:t>draft</a:t>
            </a:r>
            <a:r>
              <a:rPr lang="de-AT" dirty="0" smtClean="0"/>
              <a:t> </a:t>
            </a:r>
            <a:r>
              <a:rPr lang="de-AT" dirty="0" err="1" smtClean="0"/>
              <a:t>directive</a:t>
            </a:r>
            <a:endParaRPr lang="de-AT" dirty="0"/>
          </a:p>
        </p:txBody>
      </p:sp>
      <p:sp>
        <p:nvSpPr>
          <p:cNvPr id="3" name="Inhaltsplatzhalter 2"/>
          <p:cNvSpPr>
            <a:spLocks noGrp="1"/>
          </p:cNvSpPr>
          <p:nvPr>
            <p:ph idx="1"/>
          </p:nvPr>
        </p:nvSpPr>
        <p:spPr/>
        <p:txBody>
          <a:bodyPr>
            <a:normAutofit fontScale="85000" lnSpcReduction="20000"/>
          </a:bodyPr>
          <a:lstStyle/>
          <a:p>
            <a:pPr>
              <a:buNone/>
            </a:pPr>
            <a:r>
              <a:rPr lang="en-US" dirty="0" smtClean="0"/>
              <a:t>The contracting authority may only reject the</a:t>
            </a:r>
          </a:p>
          <a:p>
            <a:pPr>
              <a:buNone/>
            </a:pPr>
            <a:r>
              <a:rPr lang="en-US" dirty="0" smtClean="0"/>
              <a:t>tender where the evidence supplied does not </a:t>
            </a:r>
          </a:p>
          <a:p>
            <a:pPr>
              <a:buNone/>
            </a:pPr>
            <a:r>
              <a:rPr lang="en-US" dirty="0" smtClean="0"/>
              <a:t>satisfactorily account for the low level of price or </a:t>
            </a:r>
          </a:p>
          <a:p>
            <a:pPr>
              <a:buNone/>
            </a:pPr>
            <a:r>
              <a:rPr lang="en-US" dirty="0" smtClean="0"/>
              <a:t>costs proposed.</a:t>
            </a:r>
            <a:endParaRPr lang="de-AT" dirty="0" smtClean="0"/>
          </a:p>
          <a:p>
            <a:pPr>
              <a:buNone/>
            </a:pPr>
            <a:r>
              <a:rPr lang="en-US" dirty="0" smtClean="0"/>
              <a:t>Contracting authorities shall reject the tender, </a:t>
            </a:r>
          </a:p>
          <a:p>
            <a:pPr>
              <a:buNone/>
            </a:pPr>
            <a:r>
              <a:rPr lang="en-US" dirty="0" smtClean="0"/>
              <a:t>where they have established that the tender is</a:t>
            </a:r>
          </a:p>
          <a:p>
            <a:pPr>
              <a:buNone/>
            </a:pPr>
            <a:r>
              <a:rPr lang="en-US" dirty="0" smtClean="0"/>
              <a:t>abnormally low because it does not comply with </a:t>
            </a:r>
          </a:p>
          <a:p>
            <a:pPr>
              <a:buNone/>
            </a:pPr>
            <a:r>
              <a:rPr lang="en-US" dirty="0" smtClean="0"/>
              <a:t>applicable obligations established by Union</a:t>
            </a:r>
          </a:p>
          <a:p>
            <a:pPr>
              <a:buNone/>
            </a:pPr>
            <a:r>
              <a:rPr lang="en-US" dirty="0" smtClean="0"/>
              <a:t>law or national law compatible with it in the field of </a:t>
            </a:r>
          </a:p>
          <a:p>
            <a:pPr>
              <a:buNone/>
            </a:pPr>
            <a:r>
              <a:rPr lang="en-US" dirty="0" smtClean="0"/>
              <a:t>social and </a:t>
            </a:r>
            <a:r>
              <a:rPr lang="en-US" dirty="0" err="1" smtClean="0"/>
              <a:t>labour</a:t>
            </a:r>
            <a:r>
              <a:rPr lang="en-US" dirty="0" smtClean="0"/>
              <a:t> law. </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Abnormally</a:t>
            </a:r>
            <a:r>
              <a:rPr lang="de-AT" dirty="0" smtClean="0"/>
              <a:t> </a:t>
            </a:r>
            <a:r>
              <a:rPr lang="de-AT" dirty="0" err="1" smtClean="0"/>
              <a:t>low</a:t>
            </a:r>
            <a:r>
              <a:rPr lang="de-AT" dirty="0" smtClean="0"/>
              <a:t> </a:t>
            </a:r>
            <a:r>
              <a:rPr lang="de-AT" dirty="0" err="1" smtClean="0"/>
              <a:t>tenders</a:t>
            </a:r>
            <a:endParaRPr lang="de-AT" dirty="0"/>
          </a:p>
        </p:txBody>
      </p:sp>
      <p:sp>
        <p:nvSpPr>
          <p:cNvPr id="3" name="Inhaltsplatzhalter 2"/>
          <p:cNvSpPr>
            <a:spLocks noGrp="1"/>
          </p:cNvSpPr>
          <p:nvPr>
            <p:ph idx="1"/>
          </p:nvPr>
        </p:nvSpPr>
        <p:spPr/>
        <p:txBody>
          <a:bodyPr/>
          <a:lstStyle/>
          <a:p>
            <a:r>
              <a:rPr lang="de-AT" dirty="0" smtClean="0"/>
              <a:t>Fair </a:t>
            </a:r>
            <a:r>
              <a:rPr lang="de-AT" dirty="0" err="1" smtClean="0"/>
              <a:t>competition</a:t>
            </a:r>
            <a:r>
              <a:rPr lang="de-AT" dirty="0" smtClean="0"/>
              <a:t> </a:t>
            </a:r>
            <a:r>
              <a:rPr lang="de-AT" dirty="0" err="1" smtClean="0"/>
              <a:t>is</a:t>
            </a:r>
            <a:r>
              <a:rPr lang="de-AT" dirty="0" smtClean="0"/>
              <a:t> </a:t>
            </a:r>
            <a:r>
              <a:rPr lang="de-AT" dirty="0" err="1" smtClean="0"/>
              <a:t>the</a:t>
            </a:r>
            <a:r>
              <a:rPr lang="de-AT" dirty="0" smtClean="0"/>
              <a:t> </a:t>
            </a:r>
            <a:r>
              <a:rPr lang="de-AT" dirty="0" err="1" smtClean="0"/>
              <a:t>goal</a:t>
            </a:r>
            <a:r>
              <a:rPr lang="de-AT" dirty="0" smtClean="0"/>
              <a:t>.</a:t>
            </a:r>
          </a:p>
          <a:p>
            <a:r>
              <a:rPr lang="de-AT" dirty="0" smtClean="0"/>
              <a:t>A </a:t>
            </a:r>
            <a:r>
              <a:rPr lang="de-AT" dirty="0" err="1" smtClean="0"/>
              <a:t>process</a:t>
            </a:r>
            <a:r>
              <a:rPr lang="de-AT" dirty="0" smtClean="0"/>
              <a:t> </a:t>
            </a:r>
            <a:r>
              <a:rPr lang="de-AT" dirty="0" err="1" smtClean="0"/>
              <a:t>is</a:t>
            </a:r>
            <a:r>
              <a:rPr lang="de-AT" dirty="0" smtClean="0"/>
              <a:t> </a:t>
            </a:r>
            <a:r>
              <a:rPr lang="de-AT" dirty="0" err="1" smtClean="0"/>
              <a:t>needed</a:t>
            </a:r>
            <a:r>
              <a:rPr lang="de-AT" dirty="0" smtClean="0"/>
              <a:t> </a:t>
            </a:r>
            <a:r>
              <a:rPr lang="de-AT" dirty="0" err="1" smtClean="0"/>
              <a:t>to</a:t>
            </a:r>
            <a:r>
              <a:rPr lang="de-AT" dirty="0" smtClean="0"/>
              <a:t> </a:t>
            </a:r>
            <a:r>
              <a:rPr lang="de-AT" dirty="0" err="1" smtClean="0"/>
              <a:t>avoid</a:t>
            </a:r>
            <a:r>
              <a:rPr lang="de-AT" dirty="0" smtClean="0"/>
              <a:t> ALT</a:t>
            </a:r>
          </a:p>
          <a:p>
            <a:r>
              <a:rPr lang="de-AT" dirty="0" smtClean="0"/>
              <a:t>Key </a:t>
            </a:r>
            <a:r>
              <a:rPr lang="de-AT" dirty="0" err="1" smtClean="0"/>
              <a:t>is</a:t>
            </a:r>
            <a:r>
              <a:rPr lang="de-AT" dirty="0" smtClean="0"/>
              <a:t> </a:t>
            </a:r>
            <a:r>
              <a:rPr lang="de-AT" dirty="0" err="1" smtClean="0"/>
              <a:t>the</a:t>
            </a:r>
            <a:r>
              <a:rPr lang="de-AT" dirty="0" smtClean="0"/>
              <a:t> </a:t>
            </a:r>
            <a:r>
              <a:rPr lang="de-AT" dirty="0" err="1" smtClean="0"/>
              <a:t>analysis</a:t>
            </a:r>
            <a:r>
              <a:rPr lang="de-AT" dirty="0" smtClean="0"/>
              <a:t> </a:t>
            </a:r>
            <a:r>
              <a:rPr lang="de-AT" dirty="0" err="1" smtClean="0"/>
              <a:t>and</a:t>
            </a:r>
            <a:r>
              <a:rPr lang="de-AT" dirty="0" smtClean="0"/>
              <a:t> </a:t>
            </a:r>
            <a:r>
              <a:rPr lang="de-AT" dirty="0" err="1" smtClean="0"/>
              <a:t>examination</a:t>
            </a:r>
            <a:r>
              <a:rPr lang="de-AT" dirty="0" smtClean="0"/>
              <a:t> of </a:t>
            </a:r>
            <a:r>
              <a:rPr lang="de-AT" dirty="0" err="1" smtClean="0"/>
              <a:t>suspicious</a:t>
            </a:r>
            <a:r>
              <a:rPr lang="de-AT" dirty="0" smtClean="0"/>
              <a:t> </a:t>
            </a:r>
            <a:r>
              <a:rPr lang="de-AT" dirty="0" err="1" smtClean="0"/>
              <a:t>tenders</a:t>
            </a:r>
            <a:r>
              <a:rPr lang="de-AT" dirty="0" smtClean="0"/>
              <a:t>.</a:t>
            </a:r>
            <a:endParaRPr lang="de-AT" dirty="0"/>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Transparency</a:t>
            </a:r>
            <a:r>
              <a:rPr lang="de-AT" dirty="0" smtClean="0"/>
              <a:t> in </a:t>
            </a:r>
            <a:r>
              <a:rPr lang="de-AT" dirty="0" err="1" smtClean="0"/>
              <a:t>the</a:t>
            </a:r>
            <a:r>
              <a:rPr lang="de-AT" dirty="0" smtClean="0"/>
              <a:t> </a:t>
            </a:r>
            <a:r>
              <a:rPr lang="de-AT" dirty="0" err="1" smtClean="0"/>
              <a:t>award</a:t>
            </a:r>
            <a:r>
              <a:rPr lang="de-AT" dirty="0" smtClean="0"/>
              <a:t> </a:t>
            </a:r>
            <a:r>
              <a:rPr lang="de-AT" dirty="0" err="1" smtClean="0"/>
              <a:t>process</a:t>
            </a:r>
            <a:endParaRPr lang="de-AT" dirty="0"/>
          </a:p>
        </p:txBody>
      </p:sp>
      <p:sp>
        <p:nvSpPr>
          <p:cNvPr id="3" name="Inhaltsplatzhalter 2"/>
          <p:cNvSpPr>
            <a:spLocks noGrp="1"/>
          </p:cNvSpPr>
          <p:nvPr>
            <p:ph idx="1"/>
          </p:nvPr>
        </p:nvSpPr>
        <p:spPr/>
        <p:txBody>
          <a:bodyPr>
            <a:normAutofit/>
          </a:bodyPr>
          <a:lstStyle/>
          <a:p>
            <a:r>
              <a:rPr lang="de-AT" dirty="0" smtClean="0"/>
              <a:t>The </a:t>
            </a:r>
            <a:r>
              <a:rPr lang="de-AT" dirty="0" err="1" smtClean="0"/>
              <a:t>procurement</a:t>
            </a:r>
            <a:r>
              <a:rPr lang="de-AT" dirty="0" smtClean="0"/>
              <a:t> </a:t>
            </a:r>
            <a:r>
              <a:rPr lang="de-AT" dirty="0" err="1" smtClean="0"/>
              <a:t>process</a:t>
            </a:r>
            <a:r>
              <a:rPr lang="de-AT" dirty="0" smtClean="0"/>
              <a:t> </a:t>
            </a:r>
            <a:r>
              <a:rPr lang="de-AT" dirty="0" err="1" smtClean="0"/>
              <a:t>has</a:t>
            </a:r>
            <a:r>
              <a:rPr lang="de-AT" dirty="0" smtClean="0"/>
              <a:t> </a:t>
            </a:r>
            <a:r>
              <a:rPr lang="de-AT" dirty="0" err="1" smtClean="0"/>
              <a:t>to</a:t>
            </a:r>
            <a:r>
              <a:rPr lang="de-AT" dirty="0" smtClean="0"/>
              <a:t> </a:t>
            </a:r>
            <a:r>
              <a:rPr lang="de-AT" dirty="0" err="1" smtClean="0"/>
              <a:t>ensure</a:t>
            </a:r>
            <a:r>
              <a:rPr lang="de-AT" dirty="0" smtClean="0"/>
              <a:t> </a:t>
            </a:r>
            <a:r>
              <a:rPr lang="de-AT" dirty="0" err="1" smtClean="0"/>
              <a:t>transparency</a:t>
            </a:r>
            <a:r>
              <a:rPr lang="de-AT" dirty="0" smtClean="0"/>
              <a:t>. </a:t>
            </a:r>
          </a:p>
          <a:p>
            <a:r>
              <a:rPr lang="de-AT" dirty="0" err="1" smtClean="0"/>
              <a:t>It</a:t>
            </a:r>
            <a:r>
              <a:rPr lang="de-AT" dirty="0" smtClean="0"/>
              <a:t> </a:t>
            </a:r>
            <a:r>
              <a:rPr lang="de-AT" dirty="0" err="1" smtClean="0"/>
              <a:t>is</a:t>
            </a:r>
            <a:r>
              <a:rPr lang="de-AT" dirty="0" smtClean="0"/>
              <a:t> a </a:t>
            </a:r>
            <a:r>
              <a:rPr lang="de-AT" dirty="0" err="1" smtClean="0"/>
              <a:t>challenge</a:t>
            </a:r>
            <a:r>
              <a:rPr lang="de-AT" dirty="0" smtClean="0"/>
              <a:t> </a:t>
            </a:r>
            <a:r>
              <a:rPr lang="de-AT" dirty="0" err="1" smtClean="0"/>
              <a:t>for</a:t>
            </a:r>
            <a:r>
              <a:rPr lang="de-AT" dirty="0" smtClean="0"/>
              <a:t> </a:t>
            </a:r>
            <a:r>
              <a:rPr lang="de-AT" dirty="0" err="1" smtClean="0"/>
              <a:t>the</a:t>
            </a:r>
            <a:r>
              <a:rPr lang="de-AT" dirty="0" smtClean="0"/>
              <a:t> </a:t>
            </a:r>
            <a:r>
              <a:rPr lang="de-AT" dirty="0" err="1" smtClean="0"/>
              <a:t>contracting</a:t>
            </a:r>
            <a:r>
              <a:rPr lang="de-AT" dirty="0" smtClean="0"/>
              <a:t> </a:t>
            </a:r>
            <a:r>
              <a:rPr lang="de-AT" dirty="0" err="1" smtClean="0"/>
              <a:t>authority</a:t>
            </a:r>
            <a:r>
              <a:rPr lang="de-AT" dirty="0" smtClean="0"/>
              <a:t> </a:t>
            </a:r>
            <a:r>
              <a:rPr lang="de-AT" dirty="0" err="1" smtClean="0"/>
              <a:t>to</a:t>
            </a:r>
            <a:r>
              <a:rPr lang="de-AT" dirty="0" smtClean="0"/>
              <a:t> </a:t>
            </a:r>
            <a:r>
              <a:rPr lang="de-AT" dirty="0" err="1" smtClean="0"/>
              <a:t>make</a:t>
            </a:r>
            <a:r>
              <a:rPr lang="de-AT" dirty="0" smtClean="0"/>
              <a:t> </a:t>
            </a:r>
            <a:r>
              <a:rPr lang="de-AT" dirty="0" err="1" smtClean="0"/>
              <a:t>that</a:t>
            </a:r>
            <a:r>
              <a:rPr lang="de-AT" dirty="0" smtClean="0"/>
              <a:t> </a:t>
            </a:r>
            <a:r>
              <a:rPr lang="de-AT" dirty="0" err="1" smtClean="0"/>
              <a:t>possible</a:t>
            </a:r>
            <a:r>
              <a:rPr lang="de-AT" dirty="0" smtClean="0"/>
              <a:t> </a:t>
            </a:r>
            <a:r>
              <a:rPr lang="de-AT" dirty="0" err="1" smtClean="0"/>
              <a:t>for</a:t>
            </a:r>
            <a:r>
              <a:rPr lang="de-AT" dirty="0" smtClean="0"/>
              <a:t> all potential </a:t>
            </a:r>
            <a:r>
              <a:rPr lang="de-AT" dirty="0" err="1" smtClean="0"/>
              <a:t>tenderers</a:t>
            </a:r>
            <a:r>
              <a:rPr lang="de-AT" dirty="0" smtClean="0"/>
              <a:t>.</a:t>
            </a:r>
          </a:p>
        </p:txBody>
      </p:sp>
      <p:pic>
        <p:nvPicPr>
          <p:cNvPr id="4" name="Picture 2" descr="C:\Users\tgracic.HUP\Desktop\So-DI-CO\Logo\sodico.jpg"/>
          <p:cNvPicPr>
            <a:picLocks noChangeAspect="1" noChangeArrowheads="1"/>
          </p:cNvPicPr>
          <p:nvPr/>
        </p:nvPicPr>
        <p:blipFill>
          <a:blip r:embed="rId2" cstate="print">
            <a:extLst>
              <a:ext uri="{28A0092B-C50C-407E-A947-70E740481C1C}">
                <a14:useLocalDpi xmlns:lc="http://schemas.openxmlformats.org/drawingml/2006/lockedCanvas" xmlns:a14="http://schemas.microsoft.com/office/drawing/2010/main" xmlns="" val="0"/>
              </a:ext>
            </a:extLst>
          </a:blip>
          <a:srcRect/>
          <a:stretch>
            <a:fillRect/>
          </a:stretch>
        </p:blipFill>
        <p:spPr bwMode="auto">
          <a:xfrm>
            <a:off x="467544" y="6165304"/>
            <a:ext cx="1656184" cy="377761"/>
          </a:xfrm>
          <a:prstGeom prst="rect">
            <a:avLst/>
          </a:prstGeom>
          <a:noFill/>
          <a:extLst>
            <a:ext uri="{909E8E84-426E-40DD-AFC4-6F175D3DCCD1}">
              <a14:hiddenFill xmlns:lc="http://schemas.openxmlformats.org/drawingml/2006/lockedCanvas" xmlns:a14="http://schemas.microsoft.com/office/drawing/2010/main" xmlns="">
                <a:solidFill>
                  <a:srgbClr val="FFFFFF"/>
                </a:solidFill>
              </a14:hiddenFill>
            </a:ext>
          </a:extLst>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1778</Words>
  <Application>Microsoft Office PowerPoint</Application>
  <PresentationFormat>On-screen Show (4:3)</PresentationFormat>
  <Paragraphs>220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Larissa-Design</vt:lpstr>
      <vt:lpstr>Current Challenges in Public procurement</vt:lpstr>
      <vt:lpstr>Reasons for procurement law</vt:lpstr>
      <vt:lpstr>“Dependencies” in Austrian public procurement law</vt:lpstr>
      <vt:lpstr>Basis of procurement procedures</vt:lpstr>
      <vt:lpstr>Examination of tenders</vt:lpstr>
      <vt:lpstr>Abnormally low tenders –  EU draft directive</vt:lpstr>
      <vt:lpstr>Abnormally low tenders –  EU draft directive</vt:lpstr>
      <vt:lpstr>Abnormally low tenders</vt:lpstr>
      <vt:lpstr>Transparency in the award process</vt:lpstr>
      <vt:lpstr>Electronic auction</vt:lpstr>
      <vt:lpstr>Award criteria</vt:lpstr>
      <vt:lpstr>Award criteria</vt:lpstr>
      <vt:lpstr>Examples for award criteria</vt:lpstr>
      <vt:lpstr>Standardisation of the award process</vt:lpstr>
      <vt:lpstr>ANKÖ</vt:lpstr>
      <vt:lpstr>ANKÖ – for contracting authorities</vt:lpstr>
      <vt:lpstr>ANKÖ – for contracting authorities</vt:lpstr>
      <vt:lpstr>ANKÖ – for contracting authorities</vt:lpstr>
      <vt:lpstr>ANKÖ – for Tenderers</vt:lpstr>
      <vt:lpstr>ANKÖ – for Tenderers</vt:lpstr>
      <vt:lpstr>ANKÖ – for Tenderers</vt:lpstr>
      <vt:lpstr>Subcontracting</vt:lpstr>
      <vt:lpstr>Subcontracting in Austria</vt:lpstr>
      <vt:lpstr>Subcontracting in Austria</vt:lpstr>
      <vt:lpstr>Subcontracting in Austria</vt:lpstr>
      <vt:lpstr>Subcontracting in Austria</vt:lpstr>
      <vt:lpstr>Delayed payment</vt:lpstr>
      <vt:lpstr>Delayed payment –  public procurement</vt:lpstr>
      <vt:lpstr>Delayed payment –  standard for construction contracts</vt:lpstr>
      <vt:lpstr>Compliance with social regulations</vt:lpstr>
      <vt:lpstr>Encouragement of social procurement</vt:lpstr>
      <vt:lpstr>Encouragement of social procurement</vt:lpstr>
      <vt:lpstr>Social Award Criteria</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BUAK – Bauarbeiter-Urlaubs- und Abfertigungskasse</dc:title>
  <dc:creator>Wohlgemuth</dc:creator>
  <cp:lastModifiedBy>SI</cp:lastModifiedBy>
  <cp:revision>104</cp:revision>
  <dcterms:created xsi:type="dcterms:W3CDTF">2012-09-10T14:13:14Z</dcterms:created>
  <dcterms:modified xsi:type="dcterms:W3CDTF">2013-03-13T11:04:45Z</dcterms:modified>
</cp:coreProperties>
</file>